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482" r:id="rId2"/>
    <p:sldId id="422" r:id="rId3"/>
    <p:sldId id="521" r:id="rId4"/>
    <p:sldId id="522" r:id="rId5"/>
    <p:sldId id="523" r:id="rId6"/>
    <p:sldId id="529" r:id="rId7"/>
    <p:sldId id="532" r:id="rId8"/>
    <p:sldId id="533" r:id="rId9"/>
    <p:sldId id="534" r:id="rId10"/>
    <p:sldId id="535" r:id="rId11"/>
    <p:sldId id="530" r:id="rId12"/>
    <p:sldId id="531" r:id="rId13"/>
    <p:sldId id="524" r:id="rId14"/>
    <p:sldId id="525" r:id="rId15"/>
    <p:sldId id="526" r:id="rId16"/>
    <p:sldId id="527" r:id="rId17"/>
    <p:sldId id="528" r:id="rId18"/>
    <p:sldId id="421" r:id="rId19"/>
    <p:sldId id="477" r:id="rId20"/>
    <p:sldId id="475" r:id="rId21"/>
    <p:sldId id="478" r:id="rId22"/>
    <p:sldId id="479" r:id="rId23"/>
    <p:sldId id="480" r:id="rId24"/>
    <p:sldId id="481" r:id="rId25"/>
    <p:sldId id="426" r:id="rId26"/>
    <p:sldId id="424" r:id="rId27"/>
    <p:sldId id="429" r:id="rId28"/>
    <p:sldId id="430" r:id="rId29"/>
    <p:sldId id="536" r:id="rId30"/>
    <p:sldId id="427" r:id="rId31"/>
    <p:sldId id="433" r:id="rId32"/>
    <p:sldId id="503" r:id="rId33"/>
    <p:sldId id="504" r:id="rId34"/>
    <p:sldId id="485" r:id="rId35"/>
    <p:sldId id="519" r:id="rId36"/>
    <p:sldId id="514" r:id="rId37"/>
    <p:sldId id="515" r:id="rId38"/>
    <p:sldId id="438" r:id="rId39"/>
    <p:sldId id="434" r:id="rId40"/>
    <p:sldId id="442" r:id="rId41"/>
    <p:sldId id="441" r:id="rId42"/>
    <p:sldId id="444" r:id="rId43"/>
    <p:sldId id="460" r:id="rId44"/>
    <p:sldId id="468" r:id="rId45"/>
    <p:sldId id="445" r:id="rId46"/>
    <p:sldId id="446" r:id="rId47"/>
    <p:sldId id="447" r:id="rId48"/>
    <p:sldId id="448" r:id="rId49"/>
    <p:sldId id="449" r:id="rId50"/>
    <p:sldId id="450" r:id="rId51"/>
    <p:sldId id="451" r:id="rId52"/>
    <p:sldId id="453" r:id="rId53"/>
    <p:sldId id="454" r:id="rId54"/>
    <p:sldId id="458" r:id="rId55"/>
    <p:sldId id="456" r:id="rId56"/>
    <p:sldId id="520" r:id="rId57"/>
    <p:sldId id="459" r:id="rId58"/>
  </p:sldIdLst>
  <p:sldSz cx="9144000" cy="6858000" type="screen4x3"/>
  <p:notesSz cx="6888163" cy="96234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Tahoma" charset="0"/>
        <a:ea typeface="MS PGothic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Tahoma" charset="0"/>
        <a:ea typeface="MS PGothic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Tahoma" charset="0"/>
        <a:ea typeface="MS PGothic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Tahoma" charset="0"/>
        <a:ea typeface="MS PGothic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200" b="1" kern="1200">
        <a:solidFill>
          <a:schemeClr val="tx1"/>
        </a:solidFill>
        <a:latin typeface="Tahoma" charset="0"/>
        <a:ea typeface="MS PGothic" charset="0"/>
        <a:cs typeface="Arial" charset="0"/>
      </a:defRPr>
    </a:lvl5pPr>
    <a:lvl6pPr marL="2286000" algn="l" defTabSz="457200" rtl="0" eaLnBrk="1" latinLnBrk="0" hangingPunct="1">
      <a:defRPr sz="2200" b="1" kern="1200">
        <a:solidFill>
          <a:schemeClr val="tx1"/>
        </a:solidFill>
        <a:latin typeface="Tahoma" charset="0"/>
        <a:ea typeface="MS PGothic" charset="0"/>
        <a:cs typeface="Arial" charset="0"/>
      </a:defRPr>
    </a:lvl6pPr>
    <a:lvl7pPr marL="2743200" algn="l" defTabSz="457200" rtl="0" eaLnBrk="1" latinLnBrk="0" hangingPunct="1">
      <a:defRPr sz="2200" b="1" kern="1200">
        <a:solidFill>
          <a:schemeClr val="tx1"/>
        </a:solidFill>
        <a:latin typeface="Tahoma" charset="0"/>
        <a:ea typeface="MS PGothic" charset="0"/>
        <a:cs typeface="Arial" charset="0"/>
      </a:defRPr>
    </a:lvl7pPr>
    <a:lvl8pPr marL="3200400" algn="l" defTabSz="457200" rtl="0" eaLnBrk="1" latinLnBrk="0" hangingPunct="1">
      <a:defRPr sz="2200" b="1" kern="1200">
        <a:solidFill>
          <a:schemeClr val="tx1"/>
        </a:solidFill>
        <a:latin typeface="Tahoma" charset="0"/>
        <a:ea typeface="MS PGothic" charset="0"/>
        <a:cs typeface="Arial" charset="0"/>
      </a:defRPr>
    </a:lvl8pPr>
    <a:lvl9pPr marL="3657600" algn="l" defTabSz="457200" rtl="0" eaLnBrk="1" latinLnBrk="0" hangingPunct="1">
      <a:defRPr sz="2200" b="1" kern="1200">
        <a:solidFill>
          <a:schemeClr val="tx1"/>
        </a:solidFill>
        <a:latin typeface="Tahoma" charset="0"/>
        <a:ea typeface="MS PGothic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F8F8"/>
    <a:srgbClr val="EAEAEA"/>
    <a:srgbClr val="5F5F5F"/>
    <a:srgbClr val="003366"/>
    <a:srgbClr val="B2B2B2"/>
    <a:srgbClr val="A80000"/>
    <a:srgbClr val="DDDDDD"/>
    <a:srgbClr val="A36F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86336" autoAdjust="0"/>
  </p:normalViewPr>
  <p:slideViewPr>
    <p:cSldViewPr>
      <p:cViewPr varScale="1">
        <p:scale>
          <a:sx n="91" d="100"/>
          <a:sy n="91" d="100"/>
        </p:scale>
        <p:origin x="17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2"/>
    </p:cViewPr>
  </p:sorterViewPr>
  <p:notesViewPr>
    <p:cSldViewPr>
      <p:cViewPr varScale="1">
        <p:scale>
          <a:sx n="82" d="100"/>
          <a:sy n="82" d="100"/>
        </p:scale>
        <p:origin x="2028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03663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3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charset="0"/>
                <a:cs typeface="MS PGothic" charset="0"/>
              </a:defRPr>
            </a:lvl1pPr>
          </a:lstStyle>
          <a:p>
            <a:fld id="{1F25CC0F-C6C5-F54A-B594-6A424CB9F11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3378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3663" y="0"/>
            <a:ext cx="298450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8225" y="722313"/>
            <a:ext cx="4811713" cy="3608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7575" y="4570413"/>
            <a:ext cx="5053013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latin typeface="Times New Roman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3663" y="9142413"/>
            <a:ext cx="2984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charset="0"/>
                <a:cs typeface="MS PGothic" charset="0"/>
              </a:defRPr>
            </a:lvl1pPr>
          </a:lstStyle>
          <a:p>
            <a:fld id="{17D15620-AC43-9845-8CA2-C88CF00DA7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3416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15620-AC43-9845-8CA2-C88CF00DA762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51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D15620-AC43-9845-8CA2-C88CF00DA76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16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15620-AC43-9845-8CA2-C88CF00DA762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224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15620-AC43-9845-8CA2-C88CF00DA762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243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Some issues of</a:t>
            </a:r>
            <a:r>
              <a:rPr lang="en-US" baseline="0" dirty="0"/>
              <a:t> data management become clear when looking at card indexes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15620-AC43-9845-8CA2-C88CF00DA762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51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baseline="0" dirty="0" err="1"/>
              <a:t>Datastore</a:t>
            </a:r>
            <a:r>
              <a:rPr lang="en-GB" baseline="0" dirty="0"/>
              <a:t> controls the resources (concurrency control)  and provides mechanisms to ensure security and integrity.</a:t>
            </a:r>
          </a:p>
          <a:p>
            <a:r>
              <a:rPr lang="en-GB" baseline="0" dirty="0"/>
              <a:t>Database Management System (DBMS) provides interface to query, retrieve, update and delete data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Applications, but also creation of report about</a:t>
            </a:r>
            <a:r>
              <a:rPr lang="en-GB" baseline="0" dirty="0"/>
              <a:t> the data stored make use of the DBMS.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15620-AC43-9845-8CA2-C88CF00DA762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8551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Hierarchical Database: tree-like</a:t>
            </a:r>
            <a:r>
              <a:rPr lang="en-GB" baseline="0" dirty="0"/>
              <a:t> structure, parent-child relationship, created by IBM in the 60s. XML is a modern example</a:t>
            </a:r>
            <a:endParaRPr lang="en-GB" dirty="0"/>
          </a:p>
          <a:p>
            <a:r>
              <a:rPr lang="en-GB" dirty="0"/>
              <a:t>Network Database: graph-like structure</a:t>
            </a:r>
          </a:p>
          <a:p>
            <a:r>
              <a:rPr lang="en-GB" dirty="0"/>
              <a:t>Deductive: derive new facts from rules and</a:t>
            </a:r>
            <a:r>
              <a:rPr lang="en-GB" baseline="0" dirty="0"/>
              <a:t> facts; </a:t>
            </a:r>
            <a:r>
              <a:rPr lang="en-GB" dirty="0"/>
              <a:t>for instance </a:t>
            </a:r>
            <a:r>
              <a:rPr lang="en-GB" dirty="0" err="1"/>
              <a:t>Datalog</a:t>
            </a:r>
            <a:endParaRPr lang="en-GB" dirty="0"/>
          </a:p>
          <a:p>
            <a:endParaRPr lang="en-GB" dirty="0"/>
          </a:p>
          <a:p>
            <a:r>
              <a:rPr lang="en-GB" dirty="0" err="1"/>
              <a:t>NoSQL</a:t>
            </a:r>
            <a:r>
              <a:rPr lang="en-GB" dirty="0"/>
              <a:t>:</a:t>
            </a:r>
            <a:r>
              <a:rPr lang="en-GB" baseline="0" dirty="0"/>
              <a:t> Do not use SQL, differ from RDBMS in some significant ways, may not guarantee ACID. Example: </a:t>
            </a:r>
            <a:r>
              <a:rPr lang="en-GB" baseline="0" dirty="0" err="1"/>
              <a:t>BigTable</a:t>
            </a:r>
            <a:r>
              <a:rPr lang="en-GB" baseline="0" dirty="0"/>
              <a:t> (Google), graph databases, RDF.</a:t>
            </a:r>
          </a:p>
          <a:p>
            <a:endParaRPr lang="en-GB" baseline="0" dirty="0"/>
          </a:p>
          <a:p>
            <a:r>
              <a:rPr lang="en-GB" baseline="0" dirty="0"/>
              <a:t>We focus on RDBMS in our unit.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15620-AC43-9845-8CA2-C88CF00DA762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SQL: Structured Query language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D15620-AC43-9845-8CA2-C88CF00DA762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67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4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415008"/>
          </a:xfrm>
        </p:spPr>
        <p:txBody>
          <a:bodyPr/>
          <a:lstStyle>
            <a:lvl1pPr marL="0" indent="0" algn="ctr">
              <a:buNone/>
              <a:defRPr b="1" i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38524"/>
      </p:ext>
    </p:extLst>
  </p:cSld>
  <p:clrMapOvr>
    <a:masterClrMapping/>
  </p:clrMapOvr>
  <p:transition spd="slow"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672" y="548680"/>
            <a:ext cx="7010400" cy="6858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215064" cy="468052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Line 24"/>
          <p:cNvSpPr>
            <a:spLocks noChangeShapeType="1"/>
          </p:cNvSpPr>
          <p:nvPr userDrawn="1"/>
        </p:nvSpPr>
        <p:spPr bwMode="auto">
          <a:xfrm>
            <a:off x="2771800" y="1306488"/>
            <a:ext cx="5943600" cy="0"/>
          </a:xfrm>
          <a:prstGeom prst="line">
            <a:avLst/>
          </a:prstGeom>
          <a:noFill/>
          <a:ln w="38100">
            <a:solidFill>
              <a:srgbClr val="A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5796136" y="111548"/>
            <a:ext cx="2833936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8553154"/>
      </p:ext>
    </p:extLst>
  </p:cSld>
  <p:clrMapOvr>
    <a:masterClrMapping/>
  </p:clrMapOvr>
  <p:transition spd="slow"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5796136" y="116632"/>
            <a:ext cx="2925688" cy="365125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999362"/>
      </p:ext>
    </p:extLst>
  </p:cSld>
  <p:clrMapOvr>
    <a:masterClrMapping/>
  </p:clrMapOvr>
  <p:transition spd="slow"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wrap="square"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2392398"/>
      </p:ext>
    </p:extLst>
  </p:cSld>
  <p:clrMapOvr>
    <a:masterClrMapping/>
  </p:clrMapOvr>
  <p:transition spd="slow"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4290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981200"/>
            <a:ext cx="3429000" cy="3352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Line 24"/>
          <p:cNvSpPr>
            <a:spLocks noChangeShapeType="1"/>
          </p:cNvSpPr>
          <p:nvPr userDrawn="1"/>
        </p:nvSpPr>
        <p:spPr bwMode="auto">
          <a:xfrm>
            <a:off x="3200400" y="1412776"/>
            <a:ext cx="5943600" cy="0"/>
          </a:xfrm>
          <a:prstGeom prst="line">
            <a:avLst/>
          </a:prstGeom>
          <a:noFill/>
          <a:ln w="9525">
            <a:solidFill>
              <a:srgbClr val="A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56176" y="101349"/>
            <a:ext cx="2709664" cy="365125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7002041"/>
      </p:ext>
    </p:extLst>
  </p:cSld>
  <p:clrMapOvr>
    <a:masterClrMapping/>
  </p:clrMapOvr>
  <p:transition spd="slow"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Line 24"/>
          <p:cNvSpPr>
            <a:spLocks noChangeShapeType="1"/>
          </p:cNvSpPr>
          <p:nvPr userDrawn="1"/>
        </p:nvSpPr>
        <p:spPr bwMode="auto">
          <a:xfrm>
            <a:off x="3200400" y="1412776"/>
            <a:ext cx="5943600" cy="0"/>
          </a:xfrm>
          <a:prstGeom prst="line">
            <a:avLst/>
          </a:prstGeom>
          <a:noFill/>
          <a:ln w="9525">
            <a:solidFill>
              <a:srgbClr val="A8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79512" y="6309320"/>
            <a:ext cx="4392488" cy="365125"/>
          </a:xfrm>
        </p:spPr>
        <p:txBody>
          <a:bodyPr/>
          <a:lstStyle/>
          <a:p>
            <a:pPr algn="l"/>
            <a:r>
              <a:rPr lang="en-GB" dirty="0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743"/>
      </p:ext>
    </p:extLst>
  </p:cSld>
  <p:clrMapOvr>
    <a:masterClrMapping/>
  </p:clrMapOvr>
  <p:transition spd="slow"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152" y="1556792"/>
            <a:ext cx="8395448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195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619672" y="620688"/>
            <a:ext cx="7010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46" name="Text Box 22"/>
          <p:cNvSpPr txBox="1">
            <a:spLocks noChangeArrowheads="1"/>
          </p:cNvSpPr>
          <p:nvPr userDrawn="1"/>
        </p:nvSpPr>
        <p:spPr bwMode="auto">
          <a:xfrm>
            <a:off x="2879725" y="5772150"/>
            <a:ext cx="1841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endParaRPr lang="en-US" b="0">
              <a:ea typeface="ＭＳ Ｐゴシック" charset="-128"/>
              <a:cs typeface="+mn-cs"/>
            </a:endParaRPr>
          </a:p>
        </p:txBody>
      </p:sp>
      <p:pic>
        <p:nvPicPr>
          <p:cNvPr id="8199" name="Picture 28" descr="Beds_Logo_small.gif                                            000002DDnbessis                        C0D0C79C: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3038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152" y="6309320"/>
            <a:ext cx="43568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/>
                </a:solidFill>
                <a:latin typeface="+mn-lt"/>
              </a:defRPr>
            </a:lvl1pPr>
          </a:lstStyle>
          <a:p>
            <a:pPr algn="l"/>
            <a:r>
              <a:rPr lang="en-GB" dirty="0"/>
              <a:t>CIS108-6 DATA MODELLING, MANAGEMENT AND GOVERNANCE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2"/>
          </p:nvPr>
        </p:nvSpPr>
        <p:spPr>
          <a:xfrm>
            <a:off x="1326775" y="13041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 i="0" baseline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CF389C-C078-5E9C-0539-03D573ABAD92}"/>
              </a:ext>
            </a:extLst>
          </p:cNvPr>
          <p:cNvSpPr txBox="1"/>
          <p:nvPr userDrawn="1"/>
        </p:nvSpPr>
        <p:spPr>
          <a:xfrm>
            <a:off x="8172400" y="6309320"/>
            <a:ext cx="457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38AB152-1EEF-482B-95F0-A9EED9F6A1FF}" type="slidenum">
              <a:rPr lang="en-GB" sz="1400" b="0" smtClean="0"/>
              <a:t>‹#›</a:t>
            </a:fld>
            <a:endParaRPr lang="en-GB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1" r:id="rId4"/>
    <p:sldLayoutId id="2147483652" r:id="rId5"/>
    <p:sldLayoutId id="2147483654" r:id="rId6"/>
  </p:sldLayoutIdLst>
  <p:transition spd="slow">
    <p:zoom dir="in"/>
  </p:transition>
  <p:hf sldNum="0" hd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MS PGothic" charset="0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MS PGothic" charset="0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MS PGothic" charset="0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MS PGothic" charset="0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  <a:ea typeface="MS PGothic" charset="0"/>
          <a:cs typeface="MS PGothic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imes New Roman" charset="0"/>
        </a:defRPr>
      </a:lvl9pPr>
    </p:titleStyle>
    <p:bodyStyle>
      <a:lvl1pPr marL="385763" indent="-385763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Char char="•"/>
        <a:defRPr sz="2800" b="0" i="0">
          <a:solidFill>
            <a:srgbClr val="003366"/>
          </a:solidFill>
          <a:latin typeface="+mn-lt"/>
          <a:ea typeface="MS PGothic" charset="0"/>
          <a:cs typeface="MS PGothic" charset="0"/>
        </a:defRPr>
      </a:lvl1pPr>
      <a:lvl2pPr marL="1146175" indent="-473075" algn="l" rtl="0" eaLnBrk="0" fontAlgn="base" hangingPunct="0">
        <a:spcBef>
          <a:spcPct val="20000"/>
        </a:spcBef>
        <a:spcAft>
          <a:spcPct val="0"/>
        </a:spcAft>
        <a:buClr>
          <a:srgbClr val="A80000"/>
        </a:buClr>
        <a:buSzPct val="80000"/>
        <a:buFont typeface="Arial"/>
        <a:buChar char="•"/>
        <a:defRPr sz="2400" b="0" i="0">
          <a:solidFill>
            <a:srgbClr val="003366"/>
          </a:solidFill>
          <a:latin typeface="+mn-lt"/>
          <a:ea typeface="MS PGothic" charset="0"/>
          <a:cs typeface="MS PGothic" charset="0"/>
        </a:defRPr>
      </a:lvl2pPr>
      <a:lvl3pPr marL="2327275" indent="-342900" algn="l" rtl="0" eaLnBrk="0" fontAlgn="base" hangingPunct="0">
        <a:spcBef>
          <a:spcPct val="20000"/>
        </a:spcBef>
        <a:spcAft>
          <a:spcPct val="0"/>
        </a:spcAft>
        <a:buSzPct val="60000"/>
        <a:buFont typeface="Arial"/>
        <a:buChar char="•"/>
        <a:defRPr sz="20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2632075" indent="-228600" algn="l" rtl="0" eaLnBrk="0" fontAlgn="base" hangingPunct="0">
        <a:spcBef>
          <a:spcPct val="20000"/>
        </a:spcBef>
        <a:spcAft>
          <a:spcPct val="0"/>
        </a:spcAft>
        <a:buSzPct val="50000"/>
        <a:buFontTx/>
        <a:buChar char="–"/>
        <a:defRPr sz="1800" b="0" i="0" baseline="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3051175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 b="0" i="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35083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CG Times" pitchFamily="18" charset="0"/>
          <a:ea typeface="ＭＳ Ｐゴシック" charset="-128"/>
        </a:defRPr>
      </a:lvl6pPr>
      <a:lvl7pPr marL="39655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CG Times" pitchFamily="18" charset="0"/>
          <a:ea typeface="ＭＳ Ｐゴシック" charset="-128"/>
        </a:defRPr>
      </a:lvl7pPr>
      <a:lvl8pPr marL="44227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CG Times" pitchFamily="18" charset="0"/>
          <a:ea typeface="ＭＳ Ｐゴシック" charset="-128"/>
        </a:defRPr>
      </a:lvl8pPr>
      <a:lvl9pPr marL="4879975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CG Times" pitchFamily="18" charset="0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bco.com/reference-center/what-is-data-wrangling" TargetMode="External"/><Relationship Id="rId3" Type="http://schemas.openxmlformats.org/officeDocument/2006/relationships/hyperlink" Target="https://www.tibco.com/reference-center/what-is-data-security" TargetMode="External"/><Relationship Id="rId7" Type="http://schemas.openxmlformats.org/officeDocument/2006/relationships/hyperlink" Target="https://www.tibco.com/reference-center/what-is-data-preparation" TargetMode="External"/><Relationship Id="rId2" Type="http://schemas.openxmlformats.org/officeDocument/2006/relationships/hyperlink" Target="https://www.tibco.com/reference-center/what-is-data-governanc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tibco.com/reference-center/what-is-a-data-catalog" TargetMode="External"/><Relationship Id="rId5" Type="http://schemas.openxmlformats.org/officeDocument/2006/relationships/hyperlink" Target="https://www.tibco.com/reference-center/what-is-data-virtualization" TargetMode="External"/><Relationship Id="rId4" Type="http://schemas.openxmlformats.org/officeDocument/2006/relationships/hyperlink" Target="https://www.tibco.com/reference-center/what-is-master-data-management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Relationship Id="rId4" Type="http://schemas.openxmlformats.org/officeDocument/2006/relationships/oleObject" Target="../embeddings/oleObject2.bin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21.w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6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w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2B3DFCD-B07B-4AAB-81BB-0BD1FEADB2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87624" y="260648"/>
            <a:ext cx="7772400" cy="1470025"/>
          </a:xfrm>
        </p:spPr>
        <p:txBody>
          <a:bodyPr/>
          <a:lstStyle/>
          <a:p>
            <a:r>
              <a:rPr lang="en-US" sz="2000" dirty="0"/>
              <a:t>CIS108-6 Data Modelling, Management and Governance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CC6E7A5-68E1-4C20-995B-711BA381D7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0424" y="2375599"/>
            <a:ext cx="7696944" cy="2106801"/>
          </a:xfrm>
        </p:spPr>
        <p:txBody>
          <a:bodyPr/>
          <a:lstStyle/>
          <a:p>
            <a:r>
              <a:rPr lang="en-US" sz="3600" dirty="0"/>
              <a:t>Lecture 1: Data and Data Systems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4E1EA6-1F14-E78B-DCB2-1CCB0A20D7C7}"/>
              </a:ext>
            </a:extLst>
          </p:cNvPr>
          <p:cNvSpPr txBox="1"/>
          <p:nvPr/>
        </p:nvSpPr>
        <p:spPr>
          <a:xfrm>
            <a:off x="1259632" y="4365104"/>
            <a:ext cx="7038528" cy="10402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MS PGothic" charset="0"/>
              </a:rPr>
              <a:t>Gangmin Li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ea typeface="MS PGothic" charset="0"/>
              </a:rPr>
              <a:t>(Office hours: 13:00-17:00 every Friday)</a:t>
            </a:r>
          </a:p>
        </p:txBody>
      </p:sp>
    </p:spTree>
    <p:extLst>
      <p:ext uri="{BB962C8B-B14F-4D97-AF65-F5344CB8AC3E}">
        <p14:creationId xmlns:p14="http://schemas.microsoft.com/office/powerpoint/2010/main" val="174724712"/>
      </p:ext>
    </p:extLst>
  </p:cSld>
  <p:clrMapOvr>
    <a:masterClrMapping/>
  </p:clrMapOvr>
  <p:transition spd="slow">
    <p:zoom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F6D72-0AD0-1669-5D4A-494FE4B03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Data: How do we talk about it?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41591-7834-1A98-EACB-C7B1429B0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DDEBFB-9D88-E965-E44A-D669D7103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54413B4-0BE8-C191-B740-34978109A4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7584" y="1652402"/>
            <a:ext cx="7596336" cy="39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82917"/>
      </p:ext>
    </p:extLst>
  </p:cSld>
  <p:clrMapOvr>
    <a:masterClrMapping/>
  </p:clrMapOvr>
  <p:transition spd="slow"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363D2-406C-0481-51D0-A71B19E67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and Size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885F790-954B-DC80-856F-15DA36C574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152" y="1772816"/>
            <a:ext cx="8698879" cy="354722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0A48D-7A0D-ACEA-DB1B-FD712FD62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354823-2D59-143F-81A7-7AB1C0A94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819971"/>
      </p:ext>
    </p:extLst>
  </p:cSld>
  <p:clrMapOvr>
    <a:masterClrMapping/>
  </p:clrMapOvr>
  <p:transition spd="slow">
    <p:zoom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6C4E3-0428-ABD4-4C6A-49D145311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Bytes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4129F82-FECB-ABD8-42F2-0654AA11A6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343" y="2996017"/>
            <a:ext cx="8215312" cy="2981494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E9BFC-CE95-2998-D70F-F7E8DC5C2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9FEA4-3F5E-2290-B4F9-05BD2AD12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967A01-FB02-F8DE-9D94-159C1934A1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68" t="9592" r="16060" b="14398"/>
          <a:stretch/>
        </p:blipFill>
        <p:spPr>
          <a:xfrm>
            <a:off x="827584" y="1480430"/>
            <a:ext cx="3336340" cy="13146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B4C932D-C6E5-4A0B-0954-8814A7507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88024" y="1566288"/>
            <a:ext cx="3267531" cy="13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17724"/>
      </p:ext>
    </p:extLst>
  </p:cSld>
  <p:clrMapOvr>
    <a:masterClrMapping/>
  </p:clrMapOvr>
  <p:transition spd="slow">
    <p:zoom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5495-8112-1382-A7D9-A71F48147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Data Management?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D863000-E495-5690-591C-B043F657B6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7975" y="1557338"/>
            <a:ext cx="5849937" cy="46799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C35DF-4AEF-1E35-1EB7-C85AC157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E88DF-06BD-4859-4EC1-7F7FA846D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3445490"/>
      </p:ext>
    </p:extLst>
  </p:cSld>
  <p:clrMapOvr>
    <a:masterClrMapping/>
  </p:clrMapOvr>
  <p:transition spd="slow">
    <p:zoom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65495-8112-1382-A7D9-A71F48147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Data Management?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C35DF-4AEF-1E35-1EB7-C85AC157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E88DF-06BD-4859-4EC1-7F7FA846D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60A15-C763-0849-1DC0-0AEB11F88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b="1" i="0" dirty="0">
                <a:solidFill>
                  <a:srgbClr val="333333"/>
                </a:solidFill>
                <a:effectLst/>
                <a:latin typeface="Gotham SSm A"/>
              </a:rPr>
              <a:t>Data management</a:t>
            </a:r>
            <a:r>
              <a:rPr lang="en-GB" b="0" i="0" dirty="0">
                <a:solidFill>
                  <a:srgbClr val="333333"/>
                </a:solidFill>
                <a:effectLst/>
                <a:latin typeface="Gotham SSm A"/>
              </a:rPr>
              <a:t> enables consistent accessibility, delivery, </a:t>
            </a:r>
            <a:r>
              <a:rPr lang="en-GB" b="0" i="0" u="none" strike="noStrike" dirty="0">
                <a:solidFill>
                  <a:srgbClr val="00A9D7"/>
                </a:solidFill>
                <a:effectLst/>
                <a:latin typeface="Gotham SSm A"/>
                <a:hlinkClick r:id="rId2"/>
              </a:rPr>
              <a:t>governance</a:t>
            </a:r>
            <a:r>
              <a:rPr lang="en-GB" b="0" i="0" dirty="0">
                <a:solidFill>
                  <a:srgbClr val="333333"/>
                </a:solidFill>
                <a:effectLst/>
                <a:latin typeface="Gotham SSm A"/>
              </a:rPr>
              <a:t>, and </a:t>
            </a:r>
            <a:r>
              <a:rPr lang="en-GB" b="0" i="0" u="none" strike="noStrike" dirty="0">
                <a:solidFill>
                  <a:srgbClr val="00A9D7"/>
                </a:solidFill>
                <a:effectLst/>
                <a:latin typeface="Gotham SSm A"/>
                <a:hlinkClick r:id="rId3"/>
              </a:rPr>
              <a:t>security of data</a:t>
            </a:r>
            <a:r>
              <a:rPr lang="en-GB" b="0" i="0" dirty="0">
                <a:solidFill>
                  <a:srgbClr val="333333"/>
                </a:solidFill>
                <a:effectLst/>
                <a:latin typeface="Gotham SSm A"/>
              </a:rPr>
              <a:t> to meet an organization’s requirements using tools including </a:t>
            </a:r>
            <a:r>
              <a:rPr lang="en-GB" b="0" i="0" u="none" strike="noStrike" dirty="0">
                <a:solidFill>
                  <a:srgbClr val="00A9D7"/>
                </a:solidFill>
                <a:effectLst/>
                <a:latin typeface="Gotham SSm A"/>
                <a:hlinkClick r:id="rId4"/>
              </a:rPr>
              <a:t>master data management</a:t>
            </a:r>
            <a:r>
              <a:rPr lang="en-GB" b="0" i="0" dirty="0">
                <a:solidFill>
                  <a:srgbClr val="333333"/>
                </a:solidFill>
                <a:effectLst/>
                <a:latin typeface="Gotham SSm A"/>
              </a:rPr>
              <a:t>, </a:t>
            </a:r>
            <a:r>
              <a:rPr lang="en-GB" b="0" i="0" u="none" strike="noStrike" dirty="0">
                <a:solidFill>
                  <a:srgbClr val="00A9D7"/>
                </a:solidFill>
                <a:effectLst/>
                <a:latin typeface="Gotham SSm A"/>
                <a:hlinkClick r:id="rId5"/>
              </a:rPr>
              <a:t>data virtualization</a:t>
            </a:r>
            <a:r>
              <a:rPr lang="en-GB" b="0" i="0" dirty="0">
                <a:solidFill>
                  <a:srgbClr val="333333"/>
                </a:solidFill>
                <a:effectLst/>
                <a:latin typeface="Gotham SSm A"/>
              </a:rPr>
              <a:t>, </a:t>
            </a:r>
            <a:r>
              <a:rPr lang="en-GB" b="0" i="0" u="none" strike="noStrike" dirty="0">
                <a:solidFill>
                  <a:srgbClr val="00A9D7"/>
                </a:solidFill>
                <a:effectLst/>
                <a:latin typeface="Gotham SSm A"/>
                <a:hlinkClick r:id="rId6"/>
              </a:rPr>
              <a:t>data </a:t>
            </a:r>
            <a:r>
              <a:rPr lang="en-GB" b="0" i="0" u="none" strike="noStrike" dirty="0" err="1">
                <a:solidFill>
                  <a:srgbClr val="00A9D7"/>
                </a:solidFill>
                <a:effectLst/>
                <a:latin typeface="Gotham SSm A"/>
                <a:hlinkClick r:id="rId6"/>
              </a:rPr>
              <a:t>catalog</a:t>
            </a:r>
            <a:r>
              <a:rPr lang="en-GB" b="0" i="0" dirty="0">
                <a:solidFill>
                  <a:srgbClr val="333333"/>
                </a:solidFill>
                <a:effectLst/>
                <a:latin typeface="Gotham SSm A"/>
              </a:rPr>
              <a:t>, and self-service </a:t>
            </a:r>
            <a:r>
              <a:rPr lang="en-GB" b="0" i="0" u="none" strike="noStrike" dirty="0">
                <a:solidFill>
                  <a:srgbClr val="00A9D7"/>
                </a:solidFill>
                <a:effectLst/>
                <a:latin typeface="Gotham SSm A"/>
                <a:hlinkClick r:id="rId7"/>
              </a:rPr>
              <a:t>data preparation</a:t>
            </a:r>
            <a:r>
              <a:rPr lang="en-GB" b="0" i="0" dirty="0">
                <a:solidFill>
                  <a:srgbClr val="333333"/>
                </a:solidFill>
                <a:effectLst/>
                <a:latin typeface="Gotham SSm A"/>
              </a:rPr>
              <a:t> and </a:t>
            </a:r>
            <a:r>
              <a:rPr lang="en-GB" b="0" i="0" u="none" strike="noStrike" dirty="0">
                <a:solidFill>
                  <a:srgbClr val="00A9D7"/>
                </a:solidFill>
                <a:effectLst/>
                <a:latin typeface="Gotham SSm A"/>
                <a:hlinkClick r:id="rId8"/>
              </a:rPr>
              <a:t>wrangling</a:t>
            </a:r>
            <a:r>
              <a:rPr lang="en-GB" b="0" i="0" dirty="0">
                <a:solidFill>
                  <a:srgbClr val="333333"/>
                </a:solidFill>
                <a:effectLst/>
                <a:latin typeface="Gotham SSm A"/>
              </a:rPr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0502039"/>
      </p:ext>
    </p:extLst>
  </p:cSld>
  <p:clrMapOvr>
    <a:masterClrMapping/>
  </p:clrMapOvr>
  <p:transition spd="slow">
    <p:zoom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9CBD4-18D2-682F-7F90-1207998C8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548681"/>
            <a:ext cx="8090520" cy="685800"/>
          </a:xfrm>
        </p:spPr>
        <p:txBody>
          <a:bodyPr/>
          <a:lstStyle/>
          <a:p>
            <a:r>
              <a:rPr lang="en-GB" dirty="0"/>
              <a:t>Why do we need data management?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1E6E0-004E-FF4A-B6C0-BBC44A699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008" y="1453865"/>
            <a:ext cx="8215064" cy="936104"/>
          </a:xfrm>
        </p:spPr>
        <p:txBody>
          <a:bodyPr/>
          <a:lstStyle/>
          <a:p>
            <a:r>
              <a:rPr lang="en-GB" dirty="0"/>
              <a:t>Organizations can unify all of their data intelligently for better access, trust, and control.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90A0F-4304-5D0D-9312-0F82709CC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54348-37D0-AC83-475B-687A82C50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A0DCB03-AB66-112D-7D2E-DB1ABC8106DB}"/>
              </a:ext>
            </a:extLst>
          </p:cNvPr>
          <p:cNvSpPr txBox="1">
            <a:spLocks/>
          </p:cNvSpPr>
          <p:nvPr/>
        </p:nvSpPr>
        <p:spPr bwMode="auto">
          <a:xfrm>
            <a:off x="445371" y="2462656"/>
            <a:ext cx="821506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85763" indent="-385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800" b="0" i="0">
                <a:solidFill>
                  <a:srgbClr val="003366"/>
                </a:solidFill>
                <a:latin typeface="+mn-lt"/>
                <a:ea typeface="MS PGothic" charset="0"/>
                <a:cs typeface="MS PGothic" charset="0"/>
              </a:defRPr>
            </a:lvl1pPr>
            <a:lvl2pPr marL="1146175" indent="-473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80000"/>
              </a:buClr>
              <a:buSzPct val="80000"/>
              <a:buFont typeface="Arial"/>
              <a:buChar char="•"/>
              <a:defRPr sz="2400" b="0" i="0">
                <a:solidFill>
                  <a:srgbClr val="003366"/>
                </a:solidFill>
                <a:latin typeface="+mn-lt"/>
                <a:ea typeface="MS PGothic" charset="0"/>
                <a:cs typeface="MS PGothic" charset="0"/>
              </a:defRPr>
            </a:lvl2pPr>
            <a:lvl3pPr marL="2327275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3pPr>
            <a:lvl4pPr marL="26320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Char char="–"/>
              <a:defRPr sz="1800" b="0" i="0" baseline="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4pPr>
            <a:lvl5pPr marL="30511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0" i="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5pPr>
            <a:lvl6pPr marL="35083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G Times" pitchFamily="18" charset="0"/>
                <a:ea typeface="ＭＳ Ｐゴシック" charset="-128"/>
              </a:defRPr>
            </a:lvl6pPr>
            <a:lvl7pPr marL="3965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G Times" pitchFamily="18" charset="0"/>
                <a:ea typeface="ＭＳ Ｐゴシック" charset="-128"/>
              </a:defRPr>
            </a:lvl7pPr>
            <a:lvl8pPr marL="44227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G Times" pitchFamily="18" charset="0"/>
                <a:ea typeface="ＭＳ Ｐゴシック" charset="-128"/>
              </a:defRPr>
            </a:lvl8pPr>
            <a:lvl9pPr marL="48799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G Times" pitchFamily="18" charset="0"/>
                <a:ea typeface="ＭＳ Ｐゴシック" charset="-128"/>
              </a:defRPr>
            </a:lvl9pPr>
          </a:lstStyle>
          <a:p>
            <a:r>
              <a:rPr lang="en-GB" kern="0" dirty="0"/>
              <a:t>Improving customer experience, optimizing operations, or transforming an organization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2578EB-8C57-4A60-23D9-B190CA4451D1}"/>
              </a:ext>
            </a:extLst>
          </p:cNvPr>
          <p:cNvSpPr txBox="1"/>
          <p:nvPr/>
        </p:nvSpPr>
        <p:spPr>
          <a:xfrm>
            <a:off x="707718" y="5201323"/>
            <a:ext cx="855069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BDE4C2-63E7-10F2-C551-E9CC5ABA7550}"/>
              </a:ext>
            </a:extLst>
          </p:cNvPr>
          <p:cNvSpPr txBox="1">
            <a:spLocks/>
          </p:cNvSpPr>
          <p:nvPr/>
        </p:nvSpPr>
        <p:spPr bwMode="auto">
          <a:xfrm>
            <a:off x="442044" y="3588109"/>
            <a:ext cx="8215064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85763" indent="-385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800" b="0" i="0">
                <a:solidFill>
                  <a:srgbClr val="003366"/>
                </a:solidFill>
                <a:latin typeface="+mn-lt"/>
                <a:ea typeface="MS PGothic" charset="0"/>
                <a:cs typeface="MS PGothic" charset="0"/>
              </a:defRPr>
            </a:lvl1pPr>
            <a:lvl2pPr marL="1146175" indent="-473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80000"/>
              </a:buClr>
              <a:buSzPct val="80000"/>
              <a:buFont typeface="Arial"/>
              <a:buChar char="•"/>
              <a:defRPr sz="2400" b="0" i="0">
                <a:solidFill>
                  <a:srgbClr val="003366"/>
                </a:solidFill>
                <a:latin typeface="+mn-lt"/>
                <a:ea typeface="MS PGothic" charset="0"/>
                <a:cs typeface="MS PGothic" charset="0"/>
              </a:defRPr>
            </a:lvl2pPr>
            <a:lvl3pPr marL="2327275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3pPr>
            <a:lvl4pPr marL="26320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Char char="–"/>
              <a:defRPr sz="1800" b="0" i="0" baseline="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4pPr>
            <a:lvl5pPr marL="30511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0" i="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5pPr>
            <a:lvl6pPr marL="35083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G Times" pitchFamily="18" charset="0"/>
                <a:ea typeface="ＭＳ Ｐゴシック" charset="-128"/>
              </a:defRPr>
            </a:lvl6pPr>
            <a:lvl7pPr marL="3965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G Times" pitchFamily="18" charset="0"/>
                <a:ea typeface="ＭＳ Ｐゴシック" charset="-128"/>
              </a:defRPr>
            </a:lvl7pPr>
            <a:lvl8pPr marL="44227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G Times" pitchFamily="18" charset="0"/>
                <a:ea typeface="ＭＳ Ｐゴシック" charset="-128"/>
              </a:defRPr>
            </a:lvl8pPr>
            <a:lvl9pPr marL="48799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G Times" pitchFamily="18" charset="0"/>
                <a:ea typeface="ＭＳ Ｐゴシック" charset="-128"/>
              </a:defRPr>
            </a:lvl9pPr>
          </a:lstStyle>
          <a:p>
            <a:r>
              <a:rPr lang="en-GB" dirty="0"/>
              <a:t>Unify disparate data sources in a well-governed, consistent manner can enable teams across the enterprise to make faster, smarter decisions.</a:t>
            </a:r>
            <a:endParaRPr lang="en-GB" kern="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67DBB3-D47F-D3D0-79B7-BB4B4B430C82}"/>
              </a:ext>
            </a:extLst>
          </p:cNvPr>
          <p:cNvSpPr txBox="1"/>
          <p:nvPr/>
        </p:nvSpPr>
        <p:spPr>
          <a:xfrm>
            <a:off x="559025" y="4999078"/>
            <a:ext cx="821506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Single source of shared data asset can support different users and different use cases across the business to meet today’s most complex challenges with data-driven intelligence.</a:t>
            </a:r>
          </a:p>
        </p:txBody>
      </p:sp>
    </p:spTree>
    <p:extLst>
      <p:ext uri="{BB962C8B-B14F-4D97-AF65-F5344CB8AC3E}">
        <p14:creationId xmlns:p14="http://schemas.microsoft.com/office/powerpoint/2010/main" val="4064518852"/>
      </p:ext>
    </p:extLst>
  </p:cSld>
  <p:clrMapOvr>
    <a:masterClrMapping/>
  </p:clrMapOvr>
  <p:transition spd="slow">
    <p:zoom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AF30D-9141-B00F-8394-C169B8155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Characteristics of a Successful Data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40BC33-D797-C259-BBBB-C2C279174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67" y="1916832"/>
            <a:ext cx="8215064" cy="2891500"/>
          </a:xfrm>
        </p:spPr>
        <p:txBody>
          <a:bodyPr/>
          <a:lstStyle/>
          <a:p>
            <a:r>
              <a:rPr lang="en-GB" dirty="0">
                <a:solidFill>
                  <a:srgbClr val="333333"/>
                </a:solidFill>
                <a:latin typeface="Gotham SSm A"/>
              </a:rPr>
              <a:t>D</a:t>
            </a:r>
            <a:r>
              <a:rPr lang="en-GB" b="0" i="0" dirty="0">
                <a:solidFill>
                  <a:srgbClr val="333333"/>
                </a:solidFill>
                <a:effectLst/>
                <a:latin typeface="Gotham SSm A"/>
              </a:rPr>
              <a:t>ata governance: defines data ownership, access rules, </a:t>
            </a:r>
            <a:r>
              <a:rPr lang="en-GB" dirty="0">
                <a:solidFill>
                  <a:srgbClr val="333333"/>
                </a:solidFill>
                <a:latin typeface="Gotham SSm A"/>
              </a:rPr>
              <a:t>ensure data integrity and </a:t>
            </a:r>
            <a:r>
              <a:rPr lang="en-GB" b="0" i="0" dirty="0">
                <a:solidFill>
                  <a:srgbClr val="333333"/>
                </a:solidFill>
                <a:effectLst/>
                <a:latin typeface="Gotham SSm A"/>
              </a:rPr>
              <a:t>security</a:t>
            </a:r>
          </a:p>
          <a:p>
            <a:r>
              <a:rPr lang="en-GB" b="1" dirty="0">
                <a:solidFill>
                  <a:srgbClr val="FF0000"/>
                </a:solidFill>
                <a:latin typeface="Gotham SSm A"/>
              </a:rPr>
              <a:t>Data management systems </a:t>
            </a:r>
            <a:r>
              <a:rPr lang="en-GB" dirty="0">
                <a:solidFill>
                  <a:srgbClr val="333333"/>
                </a:solidFill>
                <a:latin typeface="Gotham SSm A"/>
              </a:rPr>
              <a:t>ensure the easy access </a:t>
            </a:r>
          </a:p>
          <a:p>
            <a:r>
              <a:rPr lang="en-GB" dirty="0">
                <a:solidFill>
                  <a:srgbClr val="333333"/>
                </a:solidFill>
                <a:latin typeface="Gotham SSm A"/>
              </a:rPr>
              <a:t>Effective use of data (in operation, analytics and data-based decision making)</a:t>
            </a:r>
          </a:p>
          <a:p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CD2E05-CAB9-CA51-EE9F-ECD29471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529DA-5597-301D-BF1D-8457F59BC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828815"/>
      </p:ext>
    </p:extLst>
  </p:cSld>
  <p:clrMapOvr>
    <a:masterClrMapping/>
  </p:clrMapOvr>
  <p:transition spd="slow"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BF02D-3490-9CBC-A640-9558B3846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or information?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D63AA2-3EB0-F24B-78BB-8DF5A7BE86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00ABD0-67CA-C6A2-746A-B131F217181D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4F12FA-FBCA-BCF1-7EEE-603DEDB60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306488"/>
            <a:ext cx="76200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072725"/>
      </p:ext>
    </p:extLst>
  </p:cSld>
  <p:clrMapOvr>
    <a:masterClrMapping/>
  </p:clrMapOvr>
  <p:transition spd="slow">
    <p:zoom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Data And 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are?</a:t>
            </a:r>
          </a:p>
        </p:txBody>
      </p:sp>
    </p:spTree>
    <p:extLst>
      <p:ext uri="{BB962C8B-B14F-4D97-AF65-F5344CB8AC3E}">
        <p14:creationId xmlns:p14="http://schemas.microsoft.com/office/powerpoint/2010/main" val="7184502"/>
      </p:ext>
    </p:extLst>
  </p:cSld>
  <p:clrMapOvr>
    <a:masterClrMapping/>
  </p:clrMapOvr>
  <p:transition spd="slow">
    <p:zoom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6229-A3EA-1249-8D00-7E1A0DA92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D5530-9D76-5B44-B13E-F9D72DB90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97763" indent="0">
              <a:buNone/>
            </a:pPr>
            <a:r>
              <a:rPr lang="en-US" b="1" dirty="0"/>
              <a:t>Raw data has no (or hard to get its) meaning!</a:t>
            </a:r>
          </a:p>
          <a:p>
            <a:pPr marL="97763" indent="0">
              <a:buNone/>
            </a:pPr>
            <a:r>
              <a:rPr lang="en-US" dirty="0"/>
              <a:t>Example:</a:t>
            </a:r>
          </a:p>
          <a:p>
            <a:pPr marL="97763" indent="0">
              <a:buNone/>
            </a:pPr>
            <a:endParaRPr lang="en-US" dirty="0"/>
          </a:p>
          <a:p>
            <a:pPr marL="97763" indent="0" algn="ctr">
              <a:buNone/>
            </a:pPr>
            <a:r>
              <a:rPr lang="en-US" sz="4800" dirty="0">
                <a:solidFill>
                  <a:srgbClr val="FF0000"/>
                </a:solidFill>
              </a:rPr>
              <a:t>12012012</a:t>
            </a:r>
          </a:p>
          <a:p>
            <a:pPr marL="97763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What does it mean?</a:t>
            </a:r>
          </a:p>
          <a:p>
            <a:r>
              <a:rPr lang="en-US" dirty="0"/>
              <a:t>Formatting: 12/01/2012 – we added meaning!</a:t>
            </a:r>
          </a:p>
          <a:p>
            <a:r>
              <a:rPr lang="en-US" dirty="0"/>
              <a:t>Data ambiguous – 1</a:t>
            </a:r>
            <a:r>
              <a:rPr lang="en-US" baseline="30000" dirty="0"/>
              <a:t>st</a:t>
            </a:r>
            <a:r>
              <a:rPr lang="en-US" dirty="0"/>
              <a:t> of December in the US, 12</a:t>
            </a:r>
            <a:r>
              <a:rPr lang="en-US" baseline="30000" dirty="0"/>
              <a:t>th</a:t>
            </a:r>
            <a:r>
              <a:rPr lang="en-US" dirty="0"/>
              <a:t> of Jan in Europe</a:t>
            </a:r>
          </a:p>
          <a:p>
            <a:r>
              <a:rPr lang="en-US" dirty="0"/>
              <a:t>12</a:t>
            </a:r>
            <a:r>
              <a:rPr lang="en-US" baseline="30000" dirty="0"/>
              <a:t>th</a:t>
            </a:r>
            <a:r>
              <a:rPr lang="en-US" dirty="0"/>
              <a:t> of Jan, 2012 would be 2012/01/12 in China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7641CB4-C0DE-B461-4C2D-0E2A9CAB1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CE34EED-BD78-02F3-323F-CFB49DD14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12955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2461" y="1811362"/>
            <a:ext cx="7422976" cy="4680520"/>
          </a:xfrm>
        </p:spPr>
        <p:txBody>
          <a:bodyPr/>
          <a:lstStyle/>
          <a:p>
            <a:r>
              <a:rPr lang="en-US" dirty="0"/>
              <a:t>What is data - Data in DIKW framework</a:t>
            </a:r>
          </a:p>
          <a:p>
            <a:r>
              <a:rPr lang="en-US" dirty="0"/>
              <a:t>Data Systems</a:t>
            </a:r>
          </a:p>
          <a:p>
            <a:r>
              <a:rPr lang="en-US" dirty="0"/>
              <a:t>Data, Database Management Systems (DBMS)</a:t>
            </a:r>
          </a:p>
          <a:p>
            <a:r>
              <a:rPr lang="en-US" dirty="0"/>
              <a:t>Relational DBMS (RDBMS)</a:t>
            </a:r>
          </a:p>
          <a:p>
            <a:r>
              <a:rPr lang="en-US" dirty="0"/>
              <a:t>IS Development Methods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F675515-CF65-AF29-A7BB-C1871D9C2E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24128" y="123076"/>
            <a:ext cx="3049960" cy="365125"/>
          </a:xfrm>
        </p:spPr>
        <p:txBody>
          <a:bodyPr/>
          <a:lstStyle/>
          <a:p>
            <a:r>
              <a:rPr lang="en-US" dirty="0"/>
              <a:t>Lecture 1 Data and Data Systems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7D9D188-DD7C-1A9A-D527-ACAE51BBF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6781810"/>
      </p:ext>
    </p:extLst>
  </p:cSld>
  <p:clrMapOvr>
    <a:masterClrMapping/>
  </p:clrMapOvr>
  <p:transition spd="slow">
    <p:zoom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29DE7F7-593E-457F-B154-80794F1C5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926" y="510835"/>
            <a:ext cx="7048074" cy="684653"/>
          </a:xfrm>
        </p:spPr>
        <p:txBody>
          <a:bodyPr>
            <a:normAutofit fontScale="90000"/>
          </a:bodyPr>
          <a:lstStyle/>
          <a:p>
            <a:pPr algn="l"/>
            <a:r>
              <a:rPr lang="en-GB" sz="4000" i="0" dirty="0">
                <a:solidFill>
                  <a:srgbClr val="163156"/>
                </a:solidFill>
                <a:effectLst/>
                <a:latin typeface="Lora" pitchFamily="2" charset="0"/>
              </a:rPr>
              <a:t>Data, Information, Knowledge, Wisdom (DIKW) Pyramid</a:t>
            </a:r>
            <a:br>
              <a:rPr lang="en-GB" b="0" i="0" dirty="0">
                <a:solidFill>
                  <a:srgbClr val="163156"/>
                </a:solidFill>
                <a:effectLst/>
                <a:latin typeface="Roboto Slab"/>
              </a:rPr>
            </a:br>
            <a:endParaRPr lang="en-GB" dirty="0"/>
          </a:p>
        </p:txBody>
      </p:sp>
      <p:pic>
        <p:nvPicPr>
          <p:cNvPr id="5" name="Picture 4" descr="DIKW Pyramid describes the relations between data, information, knowledge and wisdom">
            <a:extLst>
              <a:ext uri="{FF2B5EF4-FFF2-40B4-BE49-F238E27FC236}">
                <a16:creationId xmlns:a16="http://schemas.microsoft.com/office/drawing/2014/main" id="{3A875129-3636-4E18-94A8-181204907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88" y="2276872"/>
            <a:ext cx="8316416" cy="4099993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CA4C8148-4F0F-40B6-AE5D-74E72BCAA51A}"/>
              </a:ext>
            </a:extLst>
          </p:cNvPr>
          <p:cNvSpPr txBox="1">
            <a:spLocks/>
          </p:cNvSpPr>
          <p:nvPr/>
        </p:nvSpPr>
        <p:spPr bwMode="auto">
          <a:xfrm>
            <a:off x="789272" y="1520788"/>
            <a:ext cx="8175216" cy="61379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+mj-lt"/>
                <a:ea typeface="MS PGothic" charset="0"/>
                <a:cs typeface="MS PGothic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Times New Roman" charset="0"/>
              </a:defRPr>
            </a:lvl9pPr>
          </a:lstStyle>
          <a:p>
            <a:pPr algn="l"/>
            <a:r>
              <a:rPr lang="en-GB" sz="1800" b="0" kern="0" dirty="0">
                <a:solidFill>
                  <a:srgbClr val="163156"/>
                </a:solidFill>
                <a:latin typeface="Georgia" panose="02040502050405020303" pitchFamily="18" charset="0"/>
              </a:rPr>
              <a:t>The DIKW Pyramid represents the relationships between data, information, knowledge and wisdom..</a:t>
            </a:r>
            <a:endParaRPr lang="en-GB" sz="4000" kern="0" dirty="0">
              <a:latin typeface="Georgia" panose="02040502050405020303" pitchFamily="18" charset="0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C7846-A51D-6432-D9FC-CE7572E9F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96864"/>
      </p:ext>
    </p:extLst>
  </p:cSld>
  <p:clrMapOvr>
    <a:masterClrMapping/>
  </p:clrMapOvr>
  <p:transition spd="slow">
    <p:zoom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06229-A3EA-1249-8D00-7E1A0DA92E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1D5530-9D76-5B44-B13E-F9D72DB902E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22512"/>
            <a:ext cx="8287072" cy="4858816"/>
          </a:xfrm>
        </p:spPr>
        <p:txBody>
          <a:bodyPr>
            <a:normAutofit fontScale="92500" lnSpcReduction="10000"/>
          </a:bodyPr>
          <a:lstStyle/>
          <a:p>
            <a:pPr marL="97763" indent="0">
              <a:buNone/>
            </a:pPr>
            <a:r>
              <a:rPr lang="en-US" b="1" dirty="0"/>
              <a:t>Information is data </a:t>
            </a:r>
            <a:r>
              <a:rPr lang="en-US" dirty="0"/>
              <a:t>that has </a:t>
            </a:r>
            <a:r>
              <a:rPr lang="en-US" dirty="0">
                <a:solidFill>
                  <a:srgbClr val="FF0000"/>
                </a:solidFill>
              </a:rPr>
              <a:t>been </a:t>
            </a:r>
            <a:r>
              <a:rPr lang="en-US" i="1" dirty="0">
                <a:solidFill>
                  <a:srgbClr val="FF0000"/>
                </a:solidFill>
              </a:rPr>
              <a:t>processed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(cleaned) to make it </a:t>
            </a:r>
            <a:r>
              <a:rPr lang="en-US" i="1" dirty="0">
                <a:solidFill>
                  <a:srgbClr val="FF0000"/>
                </a:solidFill>
              </a:rPr>
              <a:t>meaningful</a:t>
            </a:r>
            <a:r>
              <a:rPr lang="en-US" dirty="0"/>
              <a:t> and </a:t>
            </a:r>
            <a:r>
              <a:rPr lang="en-US" i="1" dirty="0">
                <a:solidFill>
                  <a:srgbClr val="FF0000"/>
                </a:solidFill>
              </a:rPr>
              <a:t>useful</a:t>
            </a:r>
            <a:r>
              <a:rPr lang="en-US" i="1" dirty="0"/>
              <a:t> (for special purposes).</a:t>
            </a:r>
          </a:p>
          <a:p>
            <a:r>
              <a:rPr lang="en-US" dirty="0"/>
              <a:t>For instance, from a list of marks (data) you could infer that girls did better than boys (information)</a:t>
            </a:r>
          </a:p>
          <a:p>
            <a:r>
              <a:rPr lang="en-US" dirty="0"/>
              <a:t>Good quality information should be</a:t>
            </a:r>
          </a:p>
          <a:p>
            <a:pPr lvl="1"/>
            <a:r>
              <a:rPr lang="en-US" dirty="0"/>
              <a:t>Accurate</a:t>
            </a:r>
          </a:p>
          <a:p>
            <a:pPr lvl="1"/>
            <a:r>
              <a:rPr lang="en-US" dirty="0"/>
              <a:t>Up-to-date</a:t>
            </a:r>
          </a:p>
          <a:p>
            <a:pPr lvl="1"/>
            <a:r>
              <a:rPr lang="en-US" dirty="0"/>
              <a:t>Relevant</a:t>
            </a:r>
          </a:p>
          <a:p>
            <a:pPr lvl="1"/>
            <a:r>
              <a:rPr lang="en-US" dirty="0"/>
              <a:t>Complete</a:t>
            </a:r>
          </a:p>
          <a:p>
            <a:pPr lvl="1"/>
            <a:r>
              <a:rPr lang="en-US" dirty="0"/>
              <a:t>On-time</a:t>
            </a:r>
          </a:p>
          <a:p>
            <a:pPr lvl="1"/>
            <a:r>
              <a:rPr lang="en-US" dirty="0"/>
              <a:t>Appropriately presented</a:t>
            </a:r>
          </a:p>
          <a:p>
            <a:pPr lvl="1"/>
            <a:r>
              <a:rPr lang="en-US" dirty="0"/>
              <a:t>Intelligible 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DA8553-8F27-4338-B750-6325C14E5B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7853" y="3645024"/>
            <a:ext cx="4660806" cy="2088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ABA1E3-9B5F-4486-B8B7-257669340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2063" y="3710490"/>
            <a:ext cx="1081970" cy="1081970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78E8235-E47D-69E3-02F5-F53AB170E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5263AAB-D905-B2E1-5C26-8049B824D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910230"/>
      </p:ext>
    </p:extLst>
  </p:cSld>
  <p:clrMapOvr>
    <a:masterClrMapping/>
  </p:clrMapOvr>
  <p:transition spd="slow">
    <p:zoom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AF1C-160B-3B4C-8620-81F417357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7C6B4A-4F4C-A642-8D0A-AAF009B537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1512" y="1451533"/>
            <a:ext cx="8614320" cy="5222912"/>
          </a:xfrm>
        </p:spPr>
        <p:txBody>
          <a:bodyPr/>
          <a:lstStyle/>
          <a:p>
            <a:r>
              <a:rPr lang="en-US" sz="2800" dirty="0"/>
              <a:t>“Information in action” – the part of information that is applied to solve a problem.</a:t>
            </a:r>
          </a:p>
          <a:p>
            <a:r>
              <a:rPr lang="en-GB" sz="2800" b="0" i="0" dirty="0">
                <a:solidFill>
                  <a:srgbClr val="575757"/>
                </a:solidFill>
                <a:effectLst/>
                <a:latin typeface="Roboto" panose="02000000000000000000" pitchFamily="2" charset="0"/>
              </a:rPr>
              <a:t> </a:t>
            </a:r>
            <a:r>
              <a:rPr lang="en-GB" sz="2800" dirty="0"/>
              <a:t>Knowledge is not just a description of collected facts (information), but also understand how to apply it to achieve goals. </a:t>
            </a:r>
          </a:p>
          <a:p>
            <a:r>
              <a:rPr lang="en-GB" sz="2800" dirty="0"/>
              <a:t>Knowledge is recipients' reflection or reaction of information being received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2FC9B-EDBD-4144-871D-00709F437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312" y="4655355"/>
            <a:ext cx="4578520" cy="20426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FFDCCA-9957-419F-8450-41A41190F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285367"/>
            <a:ext cx="1436108" cy="1436108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72678FB-8EA9-E8DE-8EB9-17D906436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5EF92FA-8BA9-39BC-4B4D-0BD43C3E4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887296"/>
      </p:ext>
    </p:extLst>
  </p:cSld>
  <p:clrMapOvr>
    <a:masterClrMapping/>
  </p:clrMapOvr>
  <p:transition spd="slow">
    <p:zoom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44288-BA3D-4F1F-8722-6CA6E949C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Wisdom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05F0A-4D70-4738-8467-5128F98EF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1556792"/>
            <a:ext cx="7855024" cy="4680520"/>
          </a:xfrm>
        </p:spPr>
        <p:txBody>
          <a:bodyPr/>
          <a:lstStyle/>
          <a:p>
            <a:r>
              <a:rPr lang="en-GB" dirty="0"/>
              <a:t>Wisdom is knowledge applied in action.</a:t>
            </a:r>
          </a:p>
          <a:p>
            <a:r>
              <a:rPr lang="en-GB" dirty="0"/>
              <a:t>We must answer questions such as ‘why do something’ and ‘what is best’. </a:t>
            </a:r>
          </a:p>
          <a:p>
            <a:r>
              <a:rPr lang="en-GB" dirty="0"/>
              <a:t>After so many actions the knowledge left stand the test.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042EAF-B98C-48C1-BC4E-D4C51BD75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223" y="3681679"/>
            <a:ext cx="5744377" cy="254353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26213A-5D88-0D28-55FC-0B58C7B3D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272960-AAFC-22E8-023A-AADCEED76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128348"/>
      </p:ext>
    </p:extLst>
  </p:cSld>
  <p:clrMapOvr>
    <a:masterClrMapping/>
  </p:clrMapOvr>
  <p:transition spd="slow">
    <p:zoom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5F6700-D9B1-472F-AD4A-5DEDD6144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Thinking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9AE11B-2E77-409E-B4D8-6EF3BB7D386D}"/>
              </a:ext>
            </a:extLst>
          </p:cNvPr>
          <p:cNvSpPr txBox="1"/>
          <p:nvPr/>
        </p:nvSpPr>
        <p:spPr>
          <a:xfrm>
            <a:off x="827584" y="1844824"/>
            <a:ext cx="7992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b="0" dirty="0">
              <a:latin typeface="Lora" pitchFamily="2" charset="0"/>
            </a:endParaRPr>
          </a:p>
          <a:p>
            <a:r>
              <a:rPr lang="en-GB" b="0" dirty="0">
                <a:latin typeface="Lora" pitchFamily="2" charset="0"/>
              </a:rPr>
              <a:t>Example:  </a:t>
            </a:r>
          </a:p>
          <a:p>
            <a:r>
              <a:rPr lang="en-GB" b="0" dirty="0">
                <a:latin typeface="Lora" pitchFamily="2" charset="0"/>
              </a:rPr>
              <a:t>A house wife (have 5 kids) heard that the oil price at Nasdaq is 98 pence per litre today, the next day, she go to a patrol station to fill her tank. Explain what is the data and what is information, knowledge and wisdom in this situation?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66A49-6CED-B5F0-7916-3BF47DE01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049439"/>
      </p:ext>
    </p:extLst>
  </p:cSld>
  <p:clrMapOvr>
    <a:masterClrMapping/>
  </p:clrMapOvr>
  <p:transition spd="slow">
    <p:zoom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Now we know 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5658" y="1431839"/>
            <a:ext cx="8215064" cy="864096"/>
          </a:xfrm>
        </p:spPr>
        <p:txBody>
          <a:bodyPr/>
          <a:lstStyle/>
          <a:p>
            <a:r>
              <a:rPr lang="en-GB" sz="2400" b="1" dirty="0">
                <a:latin typeface="Tahoma" charset="0"/>
                <a:ea typeface="ＭＳ Ｐゴシック" charset="0"/>
                <a:cs typeface="Tahoma" charset="0"/>
              </a:rPr>
              <a:t>Data are Facts</a:t>
            </a:r>
            <a:r>
              <a:rPr lang="en-GB" sz="2400" dirty="0">
                <a:latin typeface="Tahoma" charset="0"/>
                <a:ea typeface="ＭＳ Ｐゴシック" charset="0"/>
                <a:cs typeface="Tahoma" charset="0"/>
              </a:rPr>
              <a:t> or </a:t>
            </a:r>
            <a:r>
              <a:rPr lang="en-GB" sz="2400" b="1" dirty="0">
                <a:latin typeface="Tahoma" charset="0"/>
                <a:ea typeface="ＭＳ Ｐゴシック" charset="0"/>
                <a:cs typeface="Tahoma" charset="0"/>
              </a:rPr>
              <a:t>statistics</a:t>
            </a:r>
            <a:r>
              <a:rPr lang="en-GB" sz="2400" dirty="0">
                <a:latin typeface="Tahoma" charset="0"/>
                <a:ea typeface="ＭＳ Ｐゴシック" charset="0"/>
                <a:cs typeface="Tahoma" charset="0"/>
              </a:rPr>
              <a:t> </a:t>
            </a:r>
            <a:r>
              <a:rPr lang="en-GB" sz="2400" b="1" dirty="0">
                <a:latin typeface="Tahoma" charset="0"/>
                <a:ea typeface="ＭＳ Ｐゴシック" charset="0"/>
                <a:cs typeface="Tahoma" charset="0"/>
              </a:rPr>
              <a:t>used for processing, analysis to get information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49545ED-CFD3-5ECB-FA9F-5043450B7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E501B2-9556-BEFB-5D59-4377C63F2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2AD58BE-9627-DF0B-FD67-1F02FDCF8DBC}"/>
              </a:ext>
            </a:extLst>
          </p:cNvPr>
          <p:cNvSpPr txBox="1">
            <a:spLocks/>
          </p:cNvSpPr>
          <p:nvPr/>
        </p:nvSpPr>
        <p:spPr bwMode="auto">
          <a:xfrm>
            <a:off x="646261" y="2405936"/>
            <a:ext cx="821506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85763" indent="-3857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Char char="•"/>
              <a:defRPr sz="2800" b="0" i="0">
                <a:solidFill>
                  <a:srgbClr val="003366"/>
                </a:solidFill>
                <a:latin typeface="+mn-lt"/>
                <a:ea typeface="MS PGothic" charset="0"/>
                <a:cs typeface="MS PGothic" charset="0"/>
              </a:defRPr>
            </a:lvl1pPr>
            <a:lvl2pPr marL="1146175" indent="-47307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80000"/>
              </a:buClr>
              <a:buSzPct val="80000"/>
              <a:buFont typeface="Arial"/>
              <a:buChar char="•"/>
              <a:defRPr sz="2400" b="0" i="0">
                <a:solidFill>
                  <a:srgbClr val="003366"/>
                </a:solidFill>
                <a:latin typeface="+mn-lt"/>
                <a:ea typeface="MS PGothic" charset="0"/>
                <a:cs typeface="MS PGothic" charset="0"/>
              </a:defRPr>
            </a:lvl2pPr>
            <a:lvl3pPr marL="2327275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3pPr>
            <a:lvl4pPr marL="26320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50000"/>
              <a:buFontTx/>
              <a:buChar char="–"/>
              <a:defRPr sz="1800" b="0" i="0" baseline="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4pPr>
            <a:lvl5pPr marL="30511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 b="0" i="0">
                <a:solidFill>
                  <a:schemeClr val="tx1"/>
                </a:solidFill>
                <a:latin typeface="+mn-lt"/>
                <a:ea typeface="MS PGothic" charset="0"/>
                <a:cs typeface="MS PGothic" charset="0"/>
              </a:defRPr>
            </a:lvl5pPr>
            <a:lvl6pPr marL="35083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G Times" pitchFamily="18" charset="0"/>
                <a:ea typeface="ＭＳ Ｐゴシック" charset="-128"/>
              </a:defRPr>
            </a:lvl6pPr>
            <a:lvl7pPr marL="39655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G Times" pitchFamily="18" charset="0"/>
                <a:ea typeface="ＭＳ Ｐゴシック" charset="-128"/>
              </a:defRPr>
            </a:lvl7pPr>
            <a:lvl8pPr marL="44227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G Times" pitchFamily="18" charset="0"/>
                <a:ea typeface="ＭＳ Ｐゴシック" charset="-128"/>
              </a:defRPr>
            </a:lvl8pPr>
            <a:lvl9pPr marL="487997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CG Times" pitchFamily="18" charset="0"/>
                <a:ea typeface="ＭＳ Ｐゴシック" charset="-128"/>
              </a:defRPr>
            </a:lvl9pPr>
          </a:lstStyle>
          <a:p>
            <a:r>
              <a:rPr lang="en-GB" sz="2400" b="1" kern="0" dirty="0">
                <a:latin typeface="Tahoma" charset="0"/>
                <a:ea typeface="ＭＳ Ｐゴシック" charset="0"/>
                <a:cs typeface="Tahoma" charset="0"/>
              </a:rPr>
              <a:t>Information is processed data/interpreted data. Assign data with some meaning</a:t>
            </a:r>
          </a:p>
          <a:p>
            <a:pPr marL="0" indent="0">
              <a:buNone/>
            </a:pPr>
            <a:r>
              <a:rPr lang="en-GB" sz="2400" b="1" kern="0" dirty="0">
                <a:latin typeface="Tahoma" charset="0"/>
                <a:ea typeface="ＭＳ Ｐゴシック" charset="0"/>
                <a:cs typeface="Tahoma" charset="0"/>
              </a:rPr>
              <a:t>     </a:t>
            </a:r>
            <a:r>
              <a:rPr lang="en-GB" sz="2400" kern="0" dirty="0">
                <a:latin typeface="Tahoma" charset="0"/>
                <a:ea typeface="ＭＳ Ｐゴシック" charset="0"/>
                <a:cs typeface="Tahoma" charset="0"/>
              </a:rPr>
              <a:t>(put into an Excel with column headings) </a:t>
            </a:r>
            <a:br>
              <a:rPr lang="en-GB" sz="2400" b="1" kern="0" dirty="0">
                <a:latin typeface="Tahoma" charset="0"/>
                <a:ea typeface="ＭＳ Ｐゴシック" charset="0"/>
                <a:cs typeface="Tahoma" charset="0"/>
              </a:rPr>
            </a:br>
            <a:endParaRPr lang="en-GB" sz="2400" b="1" kern="0" dirty="0">
              <a:latin typeface="Tahoma" charset="0"/>
              <a:ea typeface="ＭＳ Ｐゴシック" charset="0"/>
              <a:cs typeface="Tahoma" charset="0"/>
            </a:endParaRPr>
          </a:p>
          <a:p>
            <a:endParaRPr lang="en-US" kern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C22BB5-9C1D-D720-4E78-42E1F84A51DC}"/>
              </a:ext>
            </a:extLst>
          </p:cNvPr>
          <p:cNvSpPr txBox="1"/>
          <p:nvPr/>
        </p:nvSpPr>
        <p:spPr>
          <a:xfrm>
            <a:off x="677465" y="3823939"/>
            <a:ext cx="778906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kern="0" dirty="0"/>
              <a:t>Examples:</a:t>
            </a:r>
          </a:p>
          <a:p>
            <a:r>
              <a:rPr lang="en-GB" b="0" kern="0" dirty="0"/>
              <a:t>Completed questionnaire from market research maybe considered to be …</a:t>
            </a:r>
          </a:p>
          <a:p>
            <a:endParaRPr lang="en-GB" b="0" kern="0" dirty="0"/>
          </a:p>
          <a:p>
            <a:r>
              <a:rPr lang="en-GB" b="0" kern="0" dirty="0"/>
              <a:t>The final report that analysing the completed questionnaire and reporting findings may be considered as …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C86E2C-002D-F913-5AB3-EF8A9BD34D18}"/>
              </a:ext>
            </a:extLst>
          </p:cNvPr>
          <p:cNvSpPr txBox="1"/>
          <p:nvPr/>
        </p:nvSpPr>
        <p:spPr>
          <a:xfrm>
            <a:off x="3419872" y="4670325"/>
            <a:ext cx="98985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Data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1072B54-8D83-C1E5-12F7-5FB920B2FBAE}"/>
              </a:ext>
            </a:extLst>
          </p:cNvPr>
          <p:cNvSpPr txBox="1"/>
          <p:nvPr/>
        </p:nvSpPr>
        <p:spPr>
          <a:xfrm>
            <a:off x="6745044" y="5712511"/>
            <a:ext cx="216024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Information</a:t>
            </a:r>
          </a:p>
        </p:txBody>
      </p:sp>
    </p:spTree>
    <p:extLst>
      <p:ext uri="{BB962C8B-B14F-4D97-AF65-F5344CB8AC3E}">
        <p14:creationId xmlns:p14="http://schemas.microsoft.com/office/powerpoint/2010/main" val="2365085822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0" grpId="0"/>
      <p:bldP spid="12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&amp; Information</a:t>
            </a:r>
          </a:p>
        </p:txBody>
      </p:sp>
      <p:graphicFrame>
        <p:nvGraphicFramePr>
          <p:cNvPr id="8" name="Group 33"/>
          <p:cNvGraphicFramePr>
            <a:graphicFrameLocks noGrp="1"/>
          </p:cNvGraphicFramePr>
          <p:nvPr/>
        </p:nvGraphicFramePr>
        <p:xfrm>
          <a:off x="5257800" y="2286000"/>
          <a:ext cx="1828800" cy="3733800"/>
        </p:xfrm>
        <a:graphic>
          <a:graphicData uri="http://schemas.openxmlformats.org/drawingml/2006/table">
            <a:tbl>
              <a:tblPr/>
              <a:tblGrid>
                <a:gridCol w="11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Male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Female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Male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Female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Male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Male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Yes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Female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CC0000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Times New Roman" charset="0"/>
                          <a:ea typeface="ＭＳ Ｐゴシック" charset="-128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pSp>
        <p:nvGrpSpPr>
          <p:cNvPr id="9" name="Group 59"/>
          <p:cNvGrpSpPr>
            <a:grpSpLocks/>
          </p:cNvGrpSpPr>
          <p:nvPr/>
        </p:nvGrpSpPr>
        <p:grpSpPr bwMode="auto">
          <a:xfrm>
            <a:off x="5911850" y="1905000"/>
            <a:ext cx="2995613" cy="2524125"/>
            <a:chOff x="3724" y="1200"/>
            <a:chExt cx="1887" cy="1590"/>
          </a:xfrm>
        </p:grpSpPr>
        <p:sp>
          <p:nvSpPr>
            <p:cNvPr id="10" name="Line 60"/>
            <p:cNvSpPr>
              <a:spLocks noChangeShapeType="1"/>
            </p:cNvSpPr>
            <p:nvPr/>
          </p:nvSpPr>
          <p:spPr bwMode="auto">
            <a:xfrm>
              <a:off x="3744" y="1200"/>
              <a:ext cx="0" cy="288"/>
            </a:xfrm>
            <a:prstGeom prst="line">
              <a:avLst/>
            </a:prstGeom>
            <a:noFill/>
            <a:ln w="57150">
              <a:solidFill>
                <a:srgbClr val="B2B2B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Line 61"/>
            <p:cNvSpPr>
              <a:spLocks noChangeShapeType="1"/>
            </p:cNvSpPr>
            <p:nvPr/>
          </p:nvSpPr>
          <p:spPr bwMode="auto">
            <a:xfrm>
              <a:off x="3724" y="1200"/>
              <a:ext cx="1268" cy="288"/>
            </a:xfrm>
            <a:prstGeom prst="line">
              <a:avLst/>
            </a:prstGeom>
            <a:noFill/>
            <a:ln w="57150">
              <a:solidFill>
                <a:srgbClr val="B2B2B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" name="Text Box 62"/>
            <p:cNvSpPr txBox="1">
              <a:spLocks noChangeArrowheads="1"/>
            </p:cNvSpPr>
            <p:nvPr/>
          </p:nvSpPr>
          <p:spPr bwMode="auto">
            <a:xfrm>
              <a:off x="4512" y="1460"/>
              <a:ext cx="1099" cy="1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1pPr>
              <a:lvl2pPr marL="742950" indent="-28575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2pPr>
              <a:lvl3pPr marL="11430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3pPr>
              <a:lvl4pPr marL="16002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4pPr>
              <a:lvl5pPr marL="20574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b="0" dirty="0">
                  <a:solidFill>
                    <a:srgbClr val="5F5F5F"/>
                  </a:solidFill>
                </a:rPr>
                <a:t>People who were asked</a:t>
              </a:r>
            </a:p>
            <a:p>
              <a:r>
                <a:rPr lang="ja-JP" altLang="en-US" b="0" dirty="0">
                  <a:solidFill>
                    <a:srgbClr val="A80000"/>
                  </a:solidFill>
                </a:rPr>
                <a:t>‘</a:t>
              </a:r>
              <a:r>
                <a:rPr lang="en-US" b="0" dirty="0">
                  <a:solidFill>
                    <a:srgbClr val="A80000"/>
                  </a:solidFill>
                </a:rPr>
                <a:t>do you </a:t>
              </a:r>
            </a:p>
            <a:p>
              <a:r>
                <a:rPr lang="en-US" b="0" dirty="0">
                  <a:solidFill>
                    <a:srgbClr val="A80000"/>
                  </a:solidFill>
                </a:rPr>
                <a:t>like watching TV?</a:t>
              </a:r>
              <a:r>
                <a:rPr lang="ja-JP" altLang="en-US" b="0" dirty="0">
                  <a:solidFill>
                    <a:srgbClr val="A80000"/>
                  </a:solidFill>
                </a:rPr>
                <a:t>’</a:t>
              </a:r>
              <a:r>
                <a:rPr lang="en-US" b="0" dirty="0"/>
                <a:t> </a:t>
              </a:r>
            </a:p>
          </p:txBody>
        </p:sp>
      </p:grpSp>
      <p:grpSp>
        <p:nvGrpSpPr>
          <p:cNvPr id="13" name="Group 63"/>
          <p:cNvGrpSpPr>
            <a:grpSpLocks/>
          </p:cNvGrpSpPr>
          <p:nvPr/>
        </p:nvGrpSpPr>
        <p:grpSpPr bwMode="auto">
          <a:xfrm>
            <a:off x="5259389" y="1751014"/>
            <a:ext cx="2408238" cy="506413"/>
            <a:chOff x="3313" y="1103"/>
            <a:chExt cx="1517" cy="319"/>
          </a:xfrm>
        </p:grpSpPr>
        <p:sp>
          <p:nvSpPr>
            <p:cNvPr id="14" name="Text Box 64"/>
            <p:cNvSpPr txBox="1">
              <a:spLocks noChangeArrowheads="1"/>
            </p:cNvSpPr>
            <p:nvPr/>
          </p:nvSpPr>
          <p:spPr bwMode="auto">
            <a:xfrm rot="-2160000">
              <a:off x="3313" y="1152"/>
              <a:ext cx="657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1pPr>
              <a:lvl2pPr marL="742950" indent="-28575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2pPr>
              <a:lvl3pPr marL="11430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3pPr>
              <a:lvl4pPr marL="16002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4pPr>
              <a:lvl5pPr marL="20574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b="0">
                  <a:solidFill>
                    <a:srgbClr val="5F5F5F"/>
                  </a:solidFill>
                </a:rPr>
                <a:t>gender</a:t>
              </a:r>
            </a:p>
          </p:txBody>
        </p:sp>
        <p:sp>
          <p:nvSpPr>
            <p:cNvPr id="15" name="Text Box 65"/>
            <p:cNvSpPr txBox="1">
              <a:spLocks noChangeArrowheads="1"/>
            </p:cNvSpPr>
            <p:nvPr/>
          </p:nvSpPr>
          <p:spPr bwMode="auto">
            <a:xfrm rot="19440000">
              <a:off x="4016" y="1103"/>
              <a:ext cx="814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1pPr>
              <a:lvl2pPr marL="742950" indent="-28575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2pPr>
              <a:lvl3pPr marL="11430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3pPr>
              <a:lvl4pPr marL="16002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4pPr>
              <a:lvl5pPr marL="20574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b="0" dirty="0">
                  <a:solidFill>
                    <a:srgbClr val="5F5F5F"/>
                  </a:solidFill>
                </a:rPr>
                <a:t>response</a:t>
              </a:r>
            </a:p>
          </p:txBody>
        </p:sp>
      </p:grpSp>
      <p:sp>
        <p:nvSpPr>
          <p:cNvPr id="16" name="Text Box 66"/>
          <p:cNvSpPr txBox="1">
            <a:spLocks noChangeArrowheads="1"/>
          </p:cNvSpPr>
          <p:nvPr/>
        </p:nvSpPr>
        <p:spPr bwMode="auto">
          <a:xfrm>
            <a:off x="1056495" y="1602233"/>
            <a:ext cx="1066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l"/>
            <a:r>
              <a:rPr lang="en-US" sz="5400" dirty="0">
                <a:solidFill>
                  <a:srgbClr val="A80000"/>
                </a:solidFill>
              </a:rPr>
              <a:t>42</a:t>
            </a:r>
          </a:p>
        </p:txBody>
      </p:sp>
      <p:sp>
        <p:nvSpPr>
          <p:cNvPr id="17" name="Text Box 67"/>
          <p:cNvSpPr txBox="1">
            <a:spLocks noChangeArrowheads="1"/>
          </p:cNvSpPr>
          <p:nvPr/>
        </p:nvSpPr>
        <p:spPr bwMode="auto">
          <a:xfrm>
            <a:off x="971600" y="2636912"/>
            <a:ext cx="3528392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l"/>
            <a:r>
              <a:rPr lang="en-US" b="0" dirty="0">
                <a:solidFill>
                  <a:srgbClr val="003366"/>
                </a:solidFill>
              </a:rPr>
              <a:t>Is it:</a:t>
            </a:r>
          </a:p>
          <a:p>
            <a:pPr algn="l">
              <a:buFontTx/>
              <a:buChar char="•"/>
            </a:pPr>
            <a:r>
              <a:rPr lang="en-US" b="0" dirty="0">
                <a:solidFill>
                  <a:srgbClr val="003366"/>
                </a:solidFill>
              </a:rPr>
              <a:t> Price?</a:t>
            </a:r>
          </a:p>
          <a:p>
            <a:pPr algn="l">
              <a:buFontTx/>
              <a:buChar char="•"/>
            </a:pPr>
            <a:r>
              <a:rPr lang="en-US" b="0" dirty="0">
                <a:solidFill>
                  <a:srgbClr val="003366"/>
                </a:solidFill>
              </a:rPr>
              <a:t> Age?</a:t>
            </a:r>
          </a:p>
          <a:p>
            <a:pPr algn="l">
              <a:buFontTx/>
              <a:buChar char="•"/>
            </a:pPr>
            <a:r>
              <a:rPr lang="en-US" b="0" dirty="0">
                <a:solidFill>
                  <a:srgbClr val="003366"/>
                </a:solidFill>
              </a:rPr>
              <a:t> Code?</a:t>
            </a:r>
          </a:p>
          <a:p>
            <a:pPr algn="l">
              <a:buFontTx/>
              <a:buChar char="•"/>
            </a:pPr>
            <a:r>
              <a:rPr lang="en-US" b="0" dirty="0">
                <a:solidFill>
                  <a:srgbClr val="003366"/>
                </a:solidFill>
              </a:rPr>
              <a:t> Hours?</a:t>
            </a:r>
          </a:p>
          <a:p>
            <a:pPr algn="l">
              <a:buFontTx/>
              <a:buChar char="•"/>
            </a:pPr>
            <a:r>
              <a:rPr lang="en-US" b="0" dirty="0">
                <a:solidFill>
                  <a:srgbClr val="003366"/>
                </a:solidFill>
              </a:rPr>
              <a:t> Kilos?</a:t>
            </a:r>
          </a:p>
          <a:p>
            <a:pPr algn="l">
              <a:buFontTx/>
              <a:buChar char="•"/>
            </a:pPr>
            <a:r>
              <a:rPr lang="en-US" b="0" dirty="0">
                <a:solidFill>
                  <a:srgbClr val="003366"/>
                </a:solidFill>
              </a:rPr>
              <a:t> </a:t>
            </a:r>
            <a:r>
              <a:rPr lang="en-US" b="0" dirty="0">
                <a:solidFill>
                  <a:srgbClr val="FF0000"/>
                </a:solidFill>
              </a:rPr>
              <a:t>The answer to life and    </a:t>
            </a:r>
            <a:br>
              <a:rPr lang="en-US" b="0" dirty="0">
                <a:solidFill>
                  <a:srgbClr val="FF0000"/>
                </a:solidFill>
              </a:rPr>
            </a:br>
            <a:r>
              <a:rPr lang="en-US" b="0" dirty="0">
                <a:solidFill>
                  <a:srgbClr val="FF0000"/>
                </a:solidFill>
              </a:rPr>
              <a:t>  everything?</a:t>
            </a:r>
          </a:p>
          <a:p>
            <a:pPr algn="l">
              <a:buFontTx/>
              <a:buChar char="•"/>
            </a:pPr>
            <a:r>
              <a:rPr lang="en-US" b="0" dirty="0">
                <a:solidFill>
                  <a:srgbClr val="003366"/>
                </a:solidFill>
              </a:rPr>
              <a:t> WHAT?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7CE4DB-7A68-A95D-E6DC-2E96CDCAD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59E46-2F97-4A39-68B4-4957E6E0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007538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5F5F5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  <p:bldP spid="17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Information Revolution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Information is playing an </a:t>
            </a:r>
            <a:r>
              <a:rPr lang="en-US" b="1" dirty="0"/>
              <a:t>increasingly important </a:t>
            </a:r>
            <a:r>
              <a:rPr lang="en-US" dirty="0"/>
              <a:t>economic, social, political and technological </a:t>
            </a:r>
            <a:r>
              <a:rPr lang="en-US" b="1" dirty="0"/>
              <a:t>role</a:t>
            </a:r>
            <a:r>
              <a:rPr lang="en-US" dirty="0"/>
              <a:t> in many of our lives</a:t>
            </a:r>
          </a:p>
          <a:p>
            <a:r>
              <a:rPr lang="en-US" dirty="0"/>
              <a:t>Played a </a:t>
            </a:r>
            <a:r>
              <a:rPr lang="en-US" b="1" dirty="0"/>
              <a:t>key role </a:t>
            </a:r>
            <a:r>
              <a:rPr lang="en-US" dirty="0"/>
              <a:t>in agricultural and industrial revolutions</a:t>
            </a:r>
          </a:p>
          <a:p>
            <a:r>
              <a:rPr lang="en-GB" dirty="0">
                <a:cs typeface="Tahoma" charset="0"/>
              </a:rPr>
              <a:t>Information </a:t>
            </a:r>
            <a:r>
              <a:rPr lang="en-GB" b="1" dirty="0">
                <a:cs typeface="Tahoma" charset="0"/>
              </a:rPr>
              <a:t>continues to play a key role </a:t>
            </a:r>
            <a:r>
              <a:rPr lang="en-GB" dirty="0">
                <a:cs typeface="Tahoma" charset="0"/>
              </a:rPr>
              <a:t>in these developments</a:t>
            </a:r>
          </a:p>
          <a:p>
            <a:r>
              <a:rPr lang="en-GB" dirty="0">
                <a:cs typeface="Tahoma" charset="0"/>
              </a:rPr>
              <a:t>Now – the information revolution is </a:t>
            </a:r>
            <a:r>
              <a:rPr lang="en-GB" b="1" dirty="0">
                <a:cs typeface="Tahoma" charset="0"/>
              </a:rPr>
              <a:t>happening in its own right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BD9AA14-4ABB-12A9-86DF-D2A6E4893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EFB64F0-98FD-2D5D-D21B-D6BE3F434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Importance of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Tahoma" charset="0"/>
                <a:cs typeface="Tahoma" charset="0"/>
              </a:rPr>
              <a:t>Information is such an </a:t>
            </a:r>
            <a:r>
              <a:rPr lang="en-GB" b="1" dirty="0">
                <a:latin typeface="Tahoma" charset="0"/>
                <a:cs typeface="Tahoma" charset="0"/>
              </a:rPr>
              <a:t>important resource </a:t>
            </a:r>
            <a:r>
              <a:rPr lang="en-GB" dirty="0">
                <a:latin typeface="Tahoma" charset="0"/>
                <a:cs typeface="Tahoma" charset="0"/>
              </a:rPr>
              <a:t>that:</a:t>
            </a:r>
          </a:p>
          <a:p>
            <a:pPr lvl="1"/>
            <a:r>
              <a:rPr lang="en-GB" dirty="0">
                <a:latin typeface="Tahoma" charset="0"/>
                <a:ea typeface="ＭＳ Ｐゴシック" charset="0"/>
                <a:cs typeface="Tahoma" charset="0"/>
              </a:rPr>
              <a:t>“Information is information, not matter or energy” </a:t>
            </a:r>
            <a:br>
              <a:rPr lang="en-GB" dirty="0">
                <a:latin typeface="Tahoma" charset="0"/>
                <a:ea typeface="ＭＳ Ｐゴシック" charset="0"/>
                <a:cs typeface="Tahoma" charset="0"/>
              </a:rPr>
            </a:br>
            <a:r>
              <a:rPr lang="en-GB" sz="1600" dirty="0">
                <a:latin typeface="Tahoma" charset="0"/>
                <a:ea typeface="ＭＳ Ｐゴシック" charset="0"/>
                <a:cs typeface="Tahoma" charset="0"/>
              </a:rPr>
              <a:t>[Wiener, Norbert (1961). Cybernetics; or, Control and communication in the animal and the machine. Cambridge: M.I.T. Press.] </a:t>
            </a:r>
            <a:endParaRPr lang="en-GB" dirty="0">
              <a:latin typeface="Tahoma" charset="0"/>
              <a:ea typeface="ＭＳ Ｐゴシック" charset="0"/>
              <a:cs typeface="Tahoma" charset="0"/>
            </a:endParaRPr>
          </a:p>
          <a:p>
            <a:pPr lvl="1"/>
            <a:r>
              <a:rPr lang="en-GB" dirty="0">
                <a:latin typeface="Tahoma" charset="0"/>
                <a:ea typeface="ＭＳ Ｐゴシック" charset="0"/>
                <a:cs typeface="Tahoma" charset="0"/>
              </a:rPr>
              <a:t>Should be considered as the third fundamental part of the universe alongside </a:t>
            </a:r>
            <a:r>
              <a:rPr lang="en-GB" dirty="0">
                <a:solidFill>
                  <a:srgbClr val="FF0000"/>
                </a:solidFill>
                <a:latin typeface="Tahoma" charset="0"/>
                <a:ea typeface="ＭＳ Ｐゴシック" charset="0"/>
                <a:cs typeface="Tahoma" charset="0"/>
              </a:rPr>
              <a:t>matter</a:t>
            </a:r>
            <a:r>
              <a:rPr lang="en-GB" dirty="0">
                <a:latin typeface="Tahoma" charset="0"/>
                <a:ea typeface="ＭＳ Ｐゴシック" charset="0"/>
                <a:cs typeface="Tahoma" charset="0"/>
              </a:rPr>
              <a:t> and </a:t>
            </a:r>
            <a:r>
              <a:rPr lang="en-GB" dirty="0">
                <a:solidFill>
                  <a:srgbClr val="FF0000"/>
                </a:solidFill>
                <a:latin typeface="Tahoma" charset="0"/>
                <a:ea typeface="ＭＳ Ｐゴシック" charset="0"/>
                <a:cs typeface="Tahoma" charset="0"/>
              </a:rPr>
              <a:t>energy</a:t>
            </a:r>
            <a:r>
              <a:rPr lang="en-GB" dirty="0">
                <a:latin typeface="Tahoma" charset="0"/>
                <a:ea typeface="ＭＳ Ｐゴシック" charset="0"/>
                <a:cs typeface="Tahoma" charset="0"/>
              </a:rPr>
              <a:t>.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C6C88B2-C58B-1E91-7D73-9314F1ADC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16A2606-A563-2FDD-D3DE-D32F2DD30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81912-CE57-3CEA-990F-66E1BE40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27B44-E4AE-6690-11AD-9C22CD1A3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78D8129-B60D-AAAB-9036-29D0460B5459}"/>
              </a:ext>
            </a:extLst>
          </p:cNvPr>
          <p:cNvSpPr txBox="1"/>
          <p:nvPr/>
        </p:nvSpPr>
        <p:spPr>
          <a:xfrm>
            <a:off x="899592" y="2244784"/>
            <a:ext cx="698477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/>
              <a:t>But how data are transformed in to Information …</a:t>
            </a:r>
          </a:p>
        </p:txBody>
      </p:sp>
    </p:spTree>
    <p:extLst>
      <p:ext uri="{BB962C8B-B14F-4D97-AF65-F5344CB8AC3E}">
        <p14:creationId xmlns:p14="http://schemas.microsoft.com/office/powerpoint/2010/main" val="3569463382"/>
      </p:ext>
    </p:extLst>
  </p:cSld>
  <p:clrMapOvr>
    <a:masterClrMapping/>
  </p:clrMapOvr>
  <p:transition spd="slow">
    <p:zoom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52B9B-D059-1163-4FD7-ABD1D1D5E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Sport club – assignment case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FDA057B-31C3-CBD4-CD60-4FFAE37BF7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9450" y="1557338"/>
            <a:ext cx="6606988" cy="467995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15514-C236-CD46-F806-4C684E23B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CC11C-2BFF-6BE3-E0CA-2FCA0970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76310"/>
      </p:ext>
    </p:extLst>
  </p:cSld>
  <p:clrMapOvr>
    <a:masterClrMapping/>
  </p:clrMapOvr>
  <p:transition spd="slow">
    <p:zoom dir="in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934" y="3573016"/>
            <a:ext cx="7772400" cy="1362075"/>
          </a:xfrm>
        </p:spPr>
        <p:txBody>
          <a:bodyPr/>
          <a:lstStyle/>
          <a:p>
            <a:r>
              <a:rPr lang="en-US" cap="none" dirty="0"/>
              <a:t>Data, Information Management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1560" y="1963412"/>
            <a:ext cx="7772400" cy="1500187"/>
          </a:xfrm>
        </p:spPr>
        <p:txBody>
          <a:bodyPr/>
          <a:lstStyle/>
          <a:p>
            <a:r>
              <a:rPr lang="en-US" dirty="0"/>
              <a:t>Data, information are managed by computer …</a:t>
            </a:r>
          </a:p>
        </p:txBody>
      </p:sp>
    </p:spTree>
    <p:extLst>
      <p:ext uri="{BB962C8B-B14F-4D97-AF65-F5344CB8AC3E}">
        <p14:creationId xmlns:p14="http://schemas.microsoft.com/office/powerpoint/2010/main" val="149985226"/>
      </p:ext>
    </p:extLst>
  </p:cSld>
  <p:clrMapOvr>
    <a:masterClrMapping/>
  </p:clrMapOvr>
  <p:transition spd="slow">
    <p:zoom dir="in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492088"/>
            <a:ext cx="7658472" cy="685800"/>
          </a:xfrm>
        </p:spPr>
        <p:txBody>
          <a:bodyPr/>
          <a:lstStyle/>
          <a:p>
            <a:r>
              <a:rPr lang="en-GB" dirty="0"/>
              <a:t>Information Management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215064" cy="3240360"/>
          </a:xfrm>
        </p:spPr>
        <p:txBody>
          <a:bodyPr>
            <a:normAutofit/>
          </a:bodyPr>
          <a:lstStyle/>
          <a:p>
            <a:r>
              <a:rPr lang="en-US" b="1" dirty="0"/>
              <a:t>Information Management System (IS in short): “A system to collect, process, store, transmit and display information” </a:t>
            </a:r>
            <a:r>
              <a:rPr lang="en-US" dirty="0"/>
              <a:t>(Wood-Harper 1990)</a:t>
            </a:r>
          </a:p>
          <a:p>
            <a:r>
              <a:rPr lang="en-US" dirty="0"/>
              <a:t>Systems to:</a:t>
            </a:r>
          </a:p>
          <a:p>
            <a:pPr lvl="1"/>
            <a:r>
              <a:rPr lang="en-US" b="1" dirty="0"/>
              <a:t>Store </a:t>
            </a:r>
          </a:p>
          <a:p>
            <a:pPr lvl="1"/>
            <a:r>
              <a:rPr lang="en-US" b="1" dirty="0"/>
              <a:t>Manipulate</a:t>
            </a:r>
          </a:p>
          <a:p>
            <a:pPr lvl="1"/>
            <a:r>
              <a:rPr lang="en-US" b="1" dirty="0"/>
              <a:t>Extract needed information (satisfy information need)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C8C03D8-0EB9-68AB-5306-0E35CB2C8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BEA9612-5F62-E010-64F7-E7F2B0930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FED650-1ABB-BF87-2761-ED3002E6C57F}"/>
              </a:ext>
            </a:extLst>
          </p:cNvPr>
          <p:cNvSpPr txBox="1"/>
          <p:nvPr/>
        </p:nvSpPr>
        <p:spPr>
          <a:xfrm>
            <a:off x="3203848" y="5338370"/>
            <a:ext cx="32403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From ….. Data!</a:t>
            </a: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75162-8CA8-21CD-C7AD-485F7963A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IS: to satisfy information needs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769E1C-1D17-E7D9-6B41-848CEEEEB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262657-8452-CBC3-C155-93BE023DD8FC}"/>
              </a:ext>
            </a:extLst>
          </p:cNvPr>
          <p:cNvSpPr/>
          <p:nvPr/>
        </p:nvSpPr>
        <p:spPr bwMode="auto">
          <a:xfrm>
            <a:off x="6463680" y="3149283"/>
            <a:ext cx="2214501" cy="914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3285654-FDAD-3264-8825-65D77A13F273}"/>
              </a:ext>
            </a:extLst>
          </p:cNvPr>
          <p:cNvSpPr/>
          <p:nvPr/>
        </p:nvSpPr>
        <p:spPr bwMode="auto">
          <a:xfrm>
            <a:off x="629679" y="3145036"/>
            <a:ext cx="2214501" cy="914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E1F89D82-C15E-18E4-C6B2-6628250265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4730" y="2002036"/>
            <a:ext cx="2438400" cy="1426964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r>
              <a:rPr lang="en-US" dirty="0">
                <a:solidFill>
                  <a:srgbClr val="003366"/>
                </a:solidFill>
                <a:cs typeface="MS PGothic" charset="0"/>
              </a:rPr>
              <a:t>IS</a:t>
            </a:r>
          </a:p>
          <a:p>
            <a:pPr algn="ctr" eaLnBrk="0" hangingPunct="0"/>
            <a:endParaRPr lang="en-US" dirty="0">
              <a:cs typeface="MS PGothic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B873DD4-0761-BF16-A9A3-26CA1D410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080" y="2141240"/>
            <a:ext cx="1676400" cy="6858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>
                <a:cs typeface="MS PGothic" charset="0"/>
              </a:rPr>
              <a:t>provider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F2BD9F22-E9B3-A624-4547-A02764BAA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880" y="2141240"/>
            <a:ext cx="1676400" cy="6858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b="0" dirty="0">
              <a:cs typeface="MS PGothic" charset="0"/>
            </a:endParaRP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4B1ECDD7-B771-08E7-0D49-22E9F8ECB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3680" y="2141240"/>
            <a:ext cx="1676400" cy="6858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>
                <a:cs typeface="MS PGothic" charset="0"/>
              </a:rPr>
              <a:t>seeker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14C5E3FC-C7CB-1C27-AFC1-4B1E1388C53A}"/>
              </a:ext>
            </a:extLst>
          </p:cNvPr>
          <p:cNvSpPr txBox="1">
            <a:spLocks noChangeArrowheads="1"/>
          </p:cNvSpPr>
          <p:nvPr/>
        </p:nvSpPr>
        <p:spPr bwMode="auto">
          <a:xfrm rot="21593841">
            <a:off x="3616524" y="3013363"/>
            <a:ext cx="231345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600" i="1" dirty="0"/>
              <a:t>Information System </a:t>
            </a:r>
            <a:endParaRPr lang="en-US" dirty="0"/>
          </a:p>
        </p:txBody>
      </p:sp>
      <p:sp>
        <p:nvSpPr>
          <p:cNvPr id="13" name="Line 10">
            <a:extLst>
              <a:ext uri="{FF2B5EF4-FFF2-40B4-BE49-F238E27FC236}">
                <a16:creationId xmlns:a16="http://schemas.microsoft.com/office/drawing/2014/main" id="{4279DD88-D229-85A8-3951-F3877C301479}"/>
              </a:ext>
            </a:extLst>
          </p:cNvPr>
          <p:cNvSpPr>
            <a:spLocks noChangeShapeType="1"/>
          </p:cNvSpPr>
          <p:nvPr/>
        </p:nvSpPr>
        <p:spPr bwMode="auto">
          <a:xfrm>
            <a:off x="901080" y="249684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1">
            <a:extLst>
              <a:ext uri="{FF2B5EF4-FFF2-40B4-BE49-F238E27FC236}">
                <a16:creationId xmlns:a16="http://schemas.microsoft.com/office/drawing/2014/main" id="{94414960-C0DE-AB88-51BB-5361A796F56B}"/>
              </a:ext>
            </a:extLst>
          </p:cNvPr>
          <p:cNvSpPr>
            <a:spLocks noChangeShapeType="1"/>
          </p:cNvSpPr>
          <p:nvPr/>
        </p:nvSpPr>
        <p:spPr bwMode="auto">
          <a:xfrm>
            <a:off x="8140080" y="249684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Line 26">
            <a:extLst>
              <a:ext uri="{FF2B5EF4-FFF2-40B4-BE49-F238E27FC236}">
                <a16:creationId xmlns:a16="http://schemas.microsoft.com/office/drawing/2014/main" id="{B32D118E-AF74-F991-5020-9DAB94BC0574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9280" y="2496840"/>
            <a:ext cx="91440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Line 28">
            <a:extLst>
              <a:ext uri="{FF2B5EF4-FFF2-40B4-BE49-F238E27FC236}">
                <a16:creationId xmlns:a16="http://schemas.microsoft.com/office/drawing/2014/main" id="{45E1A8CD-1ABE-1542-727D-5E8DB041F59B}"/>
              </a:ext>
            </a:extLst>
          </p:cNvPr>
          <p:cNvSpPr>
            <a:spLocks noChangeShapeType="1"/>
          </p:cNvSpPr>
          <p:nvPr/>
        </p:nvSpPr>
        <p:spPr bwMode="auto">
          <a:xfrm>
            <a:off x="2958480" y="252224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F674C5-6913-FE72-593F-E54693F7D876}"/>
              </a:ext>
            </a:extLst>
          </p:cNvPr>
          <p:cNvSpPr txBox="1"/>
          <p:nvPr/>
        </p:nvSpPr>
        <p:spPr>
          <a:xfrm>
            <a:off x="807839" y="3248919"/>
            <a:ext cx="234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Information Source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7B568D-CB5A-C813-D25D-769DA4D91C98}"/>
              </a:ext>
            </a:extLst>
          </p:cNvPr>
          <p:cNvSpPr txBox="1"/>
          <p:nvPr/>
        </p:nvSpPr>
        <p:spPr>
          <a:xfrm>
            <a:off x="6660232" y="3217516"/>
            <a:ext cx="234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Information beneficiary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BD428D1-D9E1-0811-1FFC-372AF2495BDB}"/>
              </a:ext>
            </a:extLst>
          </p:cNvPr>
          <p:cNvCxnSpPr/>
          <p:nvPr/>
        </p:nvCxnSpPr>
        <p:spPr bwMode="auto">
          <a:xfrm>
            <a:off x="3150567" y="3789040"/>
            <a:ext cx="3149625" cy="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A9EF188-02BD-9C28-9A3F-596353C14A9F}"/>
              </a:ext>
            </a:extLst>
          </p:cNvPr>
          <p:cNvSpPr txBox="1"/>
          <p:nvPr/>
        </p:nvSpPr>
        <p:spPr>
          <a:xfrm>
            <a:off x="3415678" y="4537505"/>
            <a:ext cx="2984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University Library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F28B94-4E74-A716-CDC4-3449E77BED6C}"/>
              </a:ext>
            </a:extLst>
          </p:cNvPr>
          <p:cNvSpPr txBox="1"/>
          <p:nvPr/>
        </p:nvSpPr>
        <p:spPr>
          <a:xfrm>
            <a:off x="3415677" y="4972324"/>
            <a:ext cx="2984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Wikipedia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E3B97F-7E55-37E1-3D51-0A0F695188C4}"/>
              </a:ext>
            </a:extLst>
          </p:cNvPr>
          <p:cNvSpPr txBox="1"/>
          <p:nvPr/>
        </p:nvSpPr>
        <p:spPr>
          <a:xfrm>
            <a:off x="3434730" y="5347319"/>
            <a:ext cx="2984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DVLA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FB9D848-C774-537B-AFEF-A6A7BB61F7D3}"/>
              </a:ext>
            </a:extLst>
          </p:cNvPr>
          <p:cNvSpPr txBox="1"/>
          <p:nvPr/>
        </p:nvSpPr>
        <p:spPr>
          <a:xfrm>
            <a:off x="3415679" y="5691474"/>
            <a:ext cx="2984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Computer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C0F132A-1ED4-902D-F882-8923E9D87F9A}"/>
              </a:ext>
            </a:extLst>
          </p:cNvPr>
          <p:cNvSpPr txBox="1"/>
          <p:nvPr/>
        </p:nvSpPr>
        <p:spPr>
          <a:xfrm>
            <a:off x="3401667" y="6073574"/>
            <a:ext cx="29847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Internet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E30DC3-BADF-26D0-6504-6515A6418731}"/>
              </a:ext>
            </a:extLst>
          </p:cNvPr>
          <p:cNvSpPr txBox="1"/>
          <p:nvPr/>
        </p:nvSpPr>
        <p:spPr>
          <a:xfrm>
            <a:off x="6551704" y="4559492"/>
            <a:ext cx="1772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Telephone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517F892-78EF-61F2-C0B5-1C3091235E55}"/>
              </a:ext>
            </a:extLst>
          </p:cNvPr>
          <p:cNvSpPr txBox="1"/>
          <p:nvPr/>
        </p:nvSpPr>
        <p:spPr>
          <a:xfrm>
            <a:off x="6551704" y="5055301"/>
            <a:ext cx="1772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Television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ABF8DED-F53C-CF06-E216-1B7D6FD473B1}"/>
              </a:ext>
            </a:extLst>
          </p:cNvPr>
          <p:cNvSpPr txBox="1"/>
          <p:nvPr/>
        </p:nvSpPr>
        <p:spPr>
          <a:xfrm>
            <a:off x="6571311" y="5541726"/>
            <a:ext cx="1772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Newspaper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7C8A89C-E9A7-F61C-1F2F-84D41EC7E29D}"/>
              </a:ext>
            </a:extLst>
          </p:cNvPr>
          <p:cNvSpPr txBox="1"/>
          <p:nvPr/>
        </p:nvSpPr>
        <p:spPr>
          <a:xfrm>
            <a:off x="6599303" y="6073375"/>
            <a:ext cx="17723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Atlas </a:t>
            </a:r>
          </a:p>
        </p:txBody>
      </p:sp>
    </p:spTree>
    <p:extLst>
      <p:ext uri="{BB962C8B-B14F-4D97-AF65-F5344CB8AC3E}">
        <p14:creationId xmlns:p14="http://schemas.microsoft.com/office/powerpoint/2010/main" val="2083178621"/>
      </p:ext>
    </p:extLst>
  </p:cSld>
  <p:clrMapOvr>
    <a:masterClrMapping/>
  </p:clrMapOvr>
  <p:transition spd="slow">
    <p:zoom dir="in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293E7-AB81-9582-AC2A-8A9E33870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373856"/>
            <a:ext cx="7206952" cy="685800"/>
          </a:xfrm>
        </p:spPr>
        <p:txBody>
          <a:bodyPr/>
          <a:lstStyle/>
          <a:p>
            <a:r>
              <a:rPr lang="en-GB" dirty="0"/>
              <a:t>5 Components of an Information System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E9CBDB-E08F-5048-A800-BA5AA176C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D8D74B-342F-CE42-6E7A-CE23A41462F5}"/>
              </a:ext>
            </a:extLst>
          </p:cNvPr>
          <p:cNvSpPr txBox="1"/>
          <p:nvPr/>
        </p:nvSpPr>
        <p:spPr>
          <a:xfrm>
            <a:off x="1123256" y="2060848"/>
            <a:ext cx="5238328" cy="3178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680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>
                <a:solidFill>
                  <a:srgbClr val="0070C0"/>
                </a:solidFill>
              </a:rPr>
              <a:t>Hardware</a:t>
            </a:r>
          </a:p>
          <a:p>
            <a:pPr marL="4680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>
                <a:solidFill>
                  <a:srgbClr val="0070C0"/>
                </a:solidFill>
              </a:rPr>
              <a:t>Software</a:t>
            </a:r>
          </a:p>
          <a:p>
            <a:pPr marL="4680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>
                <a:solidFill>
                  <a:srgbClr val="0070C0"/>
                </a:solidFill>
              </a:rPr>
              <a:t>Data</a:t>
            </a:r>
          </a:p>
          <a:p>
            <a:pPr marL="4680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/>
              <a:t>People</a:t>
            </a:r>
          </a:p>
          <a:p>
            <a:pPr marL="46800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GB" dirty="0"/>
              <a:t>Process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53F47-97C7-9B31-0088-293126732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050"/>
          <a:stretch/>
        </p:blipFill>
        <p:spPr>
          <a:xfrm>
            <a:off x="4716016" y="1619103"/>
            <a:ext cx="3462536" cy="3999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195635"/>
      </p:ext>
    </p:extLst>
  </p:cSld>
  <p:clrMapOvr>
    <a:masterClrMapping/>
  </p:clrMapOvr>
  <p:transition spd="slow">
    <p:zoom dir="in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 19">
            <a:extLst>
              <a:ext uri="{FF2B5EF4-FFF2-40B4-BE49-F238E27FC236}">
                <a16:creationId xmlns:a16="http://schemas.microsoft.com/office/drawing/2014/main" id="{C723B5DF-B251-5AFA-81B2-2386A0A3055D}"/>
              </a:ext>
            </a:extLst>
          </p:cNvPr>
          <p:cNvSpPr/>
          <p:nvPr/>
        </p:nvSpPr>
        <p:spPr bwMode="auto">
          <a:xfrm>
            <a:off x="6463680" y="3149283"/>
            <a:ext cx="2214501" cy="914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C322DA1-385C-712A-3BDC-400D3D34FD43}"/>
              </a:ext>
            </a:extLst>
          </p:cNvPr>
          <p:cNvSpPr/>
          <p:nvPr/>
        </p:nvSpPr>
        <p:spPr bwMode="auto">
          <a:xfrm>
            <a:off x="629679" y="3145036"/>
            <a:ext cx="2214501" cy="914400"/>
          </a:xfrm>
          <a:prstGeom prst="ellipse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Information System (Computer)</a:t>
            </a:r>
            <a:endParaRPr lang="en-US" dirty="0"/>
          </a:p>
        </p:txBody>
      </p:sp>
      <p:sp>
        <p:nvSpPr>
          <p:cNvPr id="3" name="Rectangle 13"/>
          <p:cNvSpPr>
            <a:spLocks noChangeArrowheads="1"/>
          </p:cNvSpPr>
          <p:nvPr/>
        </p:nvSpPr>
        <p:spPr bwMode="auto">
          <a:xfrm>
            <a:off x="3491880" y="1988840"/>
            <a:ext cx="2438400" cy="41148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r>
              <a:rPr lang="en-US" sz="1400" b="0" dirty="0">
                <a:solidFill>
                  <a:srgbClr val="003366"/>
                </a:solidFill>
                <a:cs typeface="MS PGothic" charset="0"/>
              </a:rPr>
              <a:t>Modules data    Students data</a:t>
            </a:r>
          </a:p>
          <a:p>
            <a:pPr algn="ctr" eaLnBrk="0" hangingPunct="0"/>
            <a:endParaRPr lang="en-US" dirty="0">
              <a:cs typeface="MS PGothic" charset="0"/>
            </a:endParaRPr>
          </a:p>
          <a:p>
            <a:pPr algn="ctr" eaLnBrk="0" hangingPunct="0"/>
            <a:r>
              <a:rPr lang="en-US" dirty="0">
                <a:solidFill>
                  <a:srgbClr val="003366"/>
                </a:solidFill>
                <a:cs typeface="MS PGothic" charset="0"/>
              </a:rPr>
              <a:t>IS</a:t>
            </a:r>
          </a:p>
          <a:p>
            <a:pPr algn="ctr" eaLnBrk="0" hangingPunct="0"/>
            <a:endParaRPr lang="en-US" dirty="0">
              <a:cs typeface="MS PGothic" charset="0"/>
            </a:endParaRPr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282080" y="2141240"/>
            <a:ext cx="1676400" cy="6858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>
                <a:cs typeface="MS PGothic" charset="0"/>
              </a:rPr>
              <a:t>provider</a:t>
            </a:r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3872880" y="2141240"/>
            <a:ext cx="1676400" cy="6858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b="0">
              <a:cs typeface="MS PGothic" charset="0"/>
            </a:endParaRPr>
          </a:p>
          <a:p>
            <a:pPr algn="ctr" eaLnBrk="0" hangingPunct="0"/>
            <a:r>
              <a:rPr lang="en-US" b="0">
                <a:cs typeface="MS PGothic" charset="0"/>
              </a:rPr>
              <a:t>medium</a:t>
            </a:r>
            <a:endParaRPr lang="en-US">
              <a:cs typeface="MS PGothic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6463680" y="2141240"/>
            <a:ext cx="1676400" cy="6858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>
                <a:cs typeface="MS PGothic" charset="0"/>
              </a:rPr>
              <a:t>seeker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 rot="21593841">
            <a:off x="3685555" y="3060403"/>
            <a:ext cx="1482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600" i="1"/>
              <a:t>Information </a:t>
            </a:r>
            <a:endParaRPr lang="en-US"/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901080" y="249684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11"/>
          <p:cNvSpPr>
            <a:spLocks noChangeShapeType="1"/>
          </p:cNvSpPr>
          <p:nvPr/>
        </p:nvSpPr>
        <p:spPr bwMode="auto">
          <a:xfrm>
            <a:off x="8140080" y="249684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" name="Object 2"/>
          <p:cNvGraphicFramePr>
            <a:graphicFrameLocks noChangeAspect="1"/>
          </p:cNvGraphicFramePr>
          <p:nvPr/>
        </p:nvGraphicFramePr>
        <p:xfrm>
          <a:off x="5092080" y="4351040"/>
          <a:ext cx="7620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2" imgW="1328420" imgH="1117600" progId="">
                  <p:embed/>
                </p:oleObj>
              </mc:Choice>
              <mc:Fallback>
                <p:oleObj name="Clip" r:id="rId2" imgW="1328420" imgH="1117600" progId="">
                  <p:embed/>
                  <p:pic>
                    <p:nvPicPr>
                      <p:cNvPr id="1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contrast="-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92080" y="4351040"/>
                        <a:ext cx="762000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3"/>
          <p:cNvGraphicFramePr>
            <a:graphicFrameLocks noChangeAspect="1"/>
          </p:cNvGraphicFramePr>
          <p:nvPr/>
        </p:nvGraphicFramePr>
        <p:xfrm>
          <a:off x="3644280" y="4351040"/>
          <a:ext cx="7620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4" imgW="1328420" imgH="1117600" progId="">
                  <p:embed/>
                </p:oleObj>
              </mc:Choice>
              <mc:Fallback>
                <p:oleObj name="Clip" r:id="rId4" imgW="1328420" imgH="1117600" progId="">
                  <p:embed/>
                  <p:pic>
                    <p:nvPicPr>
                      <p:cNvPr id="1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lum contrast="-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4280" y="4351040"/>
                        <a:ext cx="762000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Line 23"/>
          <p:cNvSpPr>
            <a:spLocks noChangeShapeType="1"/>
          </p:cNvSpPr>
          <p:nvPr/>
        </p:nvSpPr>
        <p:spPr bwMode="auto">
          <a:xfrm>
            <a:off x="3872880" y="2522240"/>
            <a:ext cx="762000" cy="1600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26"/>
          <p:cNvSpPr>
            <a:spLocks noChangeShapeType="1"/>
          </p:cNvSpPr>
          <p:nvPr/>
        </p:nvSpPr>
        <p:spPr bwMode="auto">
          <a:xfrm flipV="1">
            <a:off x="4787280" y="2827040"/>
            <a:ext cx="23622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Text Box 27"/>
          <p:cNvSpPr txBox="1">
            <a:spLocks noChangeArrowheads="1"/>
          </p:cNvSpPr>
          <p:nvPr/>
        </p:nvSpPr>
        <p:spPr bwMode="auto">
          <a:xfrm>
            <a:off x="6271593" y="4392315"/>
            <a:ext cx="2049462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r"/>
            <a:r>
              <a:rPr lang="en-US" dirty="0">
                <a:solidFill>
                  <a:srgbClr val="003366"/>
                </a:solidFill>
              </a:rPr>
              <a:t>User needs</a:t>
            </a:r>
          </a:p>
          <a:p>
            <a:pPr algn="r"/>
            <a:r>
              <a:rPr lang="en-US" dirty="0">
                <a:solidFill>
                  <a:srgbClr val="003366"/>
                </a:solidFill>
              </a:rPr>
              <a:t>to access</a:t>
            </a:r>
          </a:p>
          <a:p>
            <a:pPr algn="r"/>
            <a:r>
              <a:rPr lang="en-US" dirty="0">
                <a:solidFill>
                  <a:srgbClr val="003366"/>
                </a:solidFill>
              </a:rPr>
              <a:t>multiple data</a:t>
            </a:r>
            <a:endParaRPr lang="en-US" dirty="0"/>
          </a:p>
        </p:txBody>
      </p:sp>
      <p:sp>
        <p:nvSpPr>
          <p:cNvPr id="15" name="Line 28"/>
          <p:cNvSpPr>
            <a:spLocks noChangeShapeType="1"/>
          </p:cNvSpPr>
          <p:nvPr/>
        </p:nvSpPr>
        <p:spPr bwMode="auto">
          <a:xfrm>
            <a:off x="2958480" y="252224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8F186F95-7CA5-4AD1-906B-BB0F8F0CD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6DF9837-FB4E-3E44-7515-A0F517E17B31}"/>
              </a:ext>
            </a:extLst>
          </p:cNvPr>
          <p:cNvSpPr txBox="1"/>
          <p:nvPr/>
        </p:nvSpPr>
        <p:spPr>
          <a:xfrm>
            <a:off x="807839" y="3248919"/>
            <a:ext cx="234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Information Source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927473-35F0-2AC5-75AA-E0E4BD68D444}"/>
              </a:ext>
            </a:extLst>
          </p:cNvPr>
          <p:cNvSpPr txBox="1"/>
          <p:nvPr/>
        </p:nvSpPr>
        <p:spPr>
          <a:xfrm>
            <a:off x="6660232" y="3217516"/>
            <a:ext cx="23427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Information beneficiary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325DA0-AB5A-1BFD-CA3D-69AA81E379A6}"/>
              </a:ext>
            </a:extLst>
          </p:cNvPr>
          <p:cNvSpPr txBox="1"/>
          <p:nvPr/>
        </p:nvSpPr>
        <p:spPr>
          <a:xfrm>
            <a:off x="901080" y="4902556"/>
            <a:ext cx="10949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Data 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73AEE7C-FBBE-2D74-8DA0-182B0F3AB2DF}"/>
              </a:ext>
            </a:extLst>
          </p:cNvPr>
          <p:cNvCxnSpPr/>
          <p:nvPr/>
        </p:nvCxnSpPr>
        <p:spPr bwMode="auto">
          <a:xfrm flipV="1">
            <a:off x="1736929" y="4392315"/>
            <a:ext cx="2042983" cy="597157"/>
          </a:xfrm>
          <a:prstGeom prst="straightConnector1">
            <a:avLst/>
          </a:prstGeom>
          <a:solidFill>
            <a:srgbClr val="EAEA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9F487C-659C-B05F-9B5D-DE823095E9F7}"/>
              </a:ext>
            </a:extLst>
          </p:cNvPr>
          <p:cNvCxnSpPr>
            <a:cxnSpLocks/>
          </p:cNvCxnSpPr>
          <p:nvPr/>
        </p:nvCxnSpPr>
        <p:spPr bwMode="auto">
          <a:xfrm flipV="1">
            <a:off x="1889329" y="4989472"/>
            <a:ext cx="2897951" cy="152400"/>
          </a:xfrm>
          <a:prstGeom prst="straightConnector1">
            <a:avLst/>
          </a:prstGeom>
          <a:solidFill>
            <a:srgbClr val="EAEAEA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79042175"/>
      </p:ext>
    </p:extLst>
  </p:cSld>
  <p:clrMapOvr>
    <a:masterClrMapping/>
  </p:clrMapOvr>
  <p:transition spd="slow">
    <p:zoom dir="in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3A52C-B679-A8F8-7DD5-BE1C2C1A3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77" y="284260"/>
            <a:ext cx="8280920" cy="901824"/>
          </a:xfrm>
        </p:spPr>
        <p:txBody>
          <a:bodyPr/>
          <a:lstStyle/>
          <a:p>
            <a:r>
              <a:rPr lang="en-GB" dirty="0"/>
              <a:t>Information systems and Internet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66705A-9862-9F58-16E1-8E7FB9152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3E2E73-CDF9-9A29-3FD9-82D6FC679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950" y="1473016"/>
            <a:ext cx="3718010" cy="36306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28A7135-DAA3-39F8-D671-1C349E977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0238" y="1473016"/>
            <a:ext cx="3959392" cy="33894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7E69B4-3662-660C-4CCA-FB07E260FABF}"/>
              </a:ext>
            </a:extLst>
          </p:cNvPr>
          <p:cNvSpPr txBox="1"/>
          <p:nvPr/>
        </p:nvSpPr>
        <p:spPr>
          <a:xfrm>
            <a:off x="1403648" y="5476932"/>
            <a:ext cx="17684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General IS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01808-A0DD-B9F2-277C-5045D35284CC}"/>
              </a:ext>
            </a:extLst>
          </p:cNvPr>
          <p:cNvSpPr txBox="1"/>
          <p:nvPr/>
        </p:nvSpPr>
        <p:spPr>
          <a:xfrm>
            <a:off x="5724128" y="5373216"/>
            <a:ext cx="185659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Internet IS </a:t>
            </a:r>
          </a:p>
        </p:txBody>
      </p:sp>
    </p:spTree>
    <p:extLst>
      <p:ext uri="{BB962C8B-B14F-4D97-AF65-F5344CB8AC3E}">
        <p14:creationId xmlns:p14="http://schemas.microsoft.com/office/powerpoint/2010/main" val="2395963361"/>
      </p:ext>
    </p:extLst>
  </p:cSld>
  <p:clrMapOvr>
    <a:masterClrMapping/>
  </p:clrMapOvr>
  <p:transition spd="slow">
    <p:zoom dir="in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47142"/>
            <a:ext cx="7278960" cy="685800"/>
          </a:xfrm>
        </p:spPr>
        <p:txBody>
          <a:bodyPr>
            <a:normAutofit fontScale="90000"/>
          </a:bodyPr>
          <a:lstStyle/>
          <a:p>
            <a:r>
              <a:rPr lang="en-GB" dirty="0"/>
              <a:t>Computer-based information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1811" y="4177072"/>
            <a:ext cx="8143056" cy="223224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“A shared collection of logically related data (and a description of this data), designed to meet the information needs of an organization.”  </a:t>
            </a:r>
            <a:r>
              <a:rPr lang="en-US" dirty="0"/>
              <a:t>(Connolly &amp; </a:t>
            </a:r>
            <a:r>
              <a:rPr lang="en-US" dirty="0" err="1"/>
              <a:t>Begg</a:t>
            </a:r>
            <a:r>
              <a:rPr lang="en-US" dirty="0"/>
              <a:t> 2002)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782EA2-C7ED-45A8-A7D2-DD7639545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1B0311-A210-6992-9BAD-B3BE77CF5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1454447"/>
            <a:ext cx="3423456" cy="256759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332B3F-73EE-9222-BDA4-B38819BEF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71320"/>
      </p:ext>
    </p:extLst>
  </p:cSld>
  <p:clrMapOvr>
    <a:masterClrMapping/>
  </p:clrMapOvr>
  <p:transition spd="slow">
    <p:zoom dir="in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Internet-based Information System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051" y="1993925"/>
            <a:ext cx="5976664" cy="3091259"/>
          </a:xfrm>
        </p:spPr>
        <p:txBody>
          <a:bodyPr>
            <a:normAutofit/>
          </a:bodyPr>
          <a:lstStyle/>
          <a:p>
            <a:r>
              <a:rPr lang="en-US" dirty="0"/>
              <a:t>Internet</a:t>
            </a:r>
            <a:r>
              <a:rPr lang="en-US" dirty="0">
                <a:sym typeface="Wingdings" panose="05000000000000000000" pitchFamily="2" charset="2"/>
              </a:rPr>
              <a:t> (Infrastructure):</a:t>
            </a:r>
            <a:endParaRPr lang="en-US" dirty="0"/>
          </a:p>
          <a:p>
            <a:endParaRPr lang="en-US" dirty="0"/>
          </a:p>
          <a:p>
            <a:r>
              <a:rPr lang="en-US" dirty="0"/>
              <a:t>Web: (Rules: http, HTML, Hyperlinks)</a:t>
            </a:r>
          </a:p>
          <a:p>
            <a:endParaRPr lang="en-US" dirty="0"/>
          </a:p>
          <a:p>
            <a:r>
              <a:rPr lang="en-US" dirty="0"/>
              <a:t>Clouds</a:t>
            </a:r>
            <a:r>
              <a:rPr lang="en-US" dirty="0">
                <a:sym typeface="Wingdings" panose="05000000000000000000" pitchFamily="2" charset="2"/>
              </a:rPr>
              <a:t> (Applications)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5050D5-5603-4230-B6EA-8A83F15C5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30CEF7-229B-46AB-3D37-4A5760941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200" y="1484784"/>
            <a:ext cx="2497063" cy="129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60B852-890E-CF4A-9D7F-F8136C882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980" y="3100710"/>
            <a:ext cx="1591444" cy="13020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43B99F-DF36-8B2C-6560-CDE54BAC9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161" y="4803312"/>
            <a:ext cx="2283150" cy="1436573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A4436BA-6BBC-CF18-33DD-B7896F852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677749"/>
      </p:ext>
    </p:extLst>
  </p:cSld>
  <p:clrMapOvr>
    <a:masterClrMapping/>
  </p:clrMapOvr>
  <p:transition spd="slow">
    <p:zoom dir="in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Database Management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352928" cy="4752528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 </a:t>
            </a:r>
            <a:r>
              <a:rPr lang="en-US" sz="2800" b="1" dirty="0"/>
              <a:t>Database Management System (DBMS) </a:t>
            </a:r>
            <a:r>
              <a:rPr lang="en-US" sz="2800" dirty="0"/>
              <a:t>is a system designed to </a:t>
            </a:r>
            <a:r>
              <a:rPr lang="en-US" sz="2800" b="1" dirty="0"/>
              <a:t>store</a:t>
            </a:r>
            <a:r>
              <a:rPr lang="en-US" sz="2800" dirty="0"/>
              <a:t>, </a:t>
            </a:r>
            <a:r>
              <a:rPr lang="en-US" sz="2800" b="1" dirty="0"/>
              <a:t>manage</a:t>
            </a:r>
            <a:r>
              <a:rPr lang="en-US" sz="2800" dirty="0"/>
              <a:t>, and facilitate </a:t>
            </a:r>
            <a:r>
              <a:rPr lang="en-US" sz="2800" b="1" dirty="0"/>
              <a:t>access</a:t>
            </a:r>
            <a:r>
              <a:rPr lang="en-US" sz="2800" dirty="0"/>
              <a:t> to databases.</a:t>
            </a:r>
            <a:endParaRPr lang="en-US" b="1" dirty="0"/>
          </a:p>
          <a:p>
            <a:r>
              <a:rPr lang="en-US" b="1" dirty="0"/>
              <a:t>“A shared collection of logically related data (and a description of this data), designed to meet the information needs of an organization.”  </a:t>
            </a:r>
            <a:r>
              <a:rPr lang="en-US" dirty="0"/>
              <a:t>(Connolly &amp; </a:t>
            </a:r>
            <a:r>
              <a:rPr lang="en-US" dirty="0" err="1"/>
              <a:t>Begg</a:t>
            </a:r>
            <a:r>
              <a:rPr lang="en-US" dirty="0"/>
              <a:t> 2002)</a:t>
            </a:r>
          </a:p>
          <a:p>
            <a:r>
              <a:rPr lang="en-US" dirty="0"/>
              <a:t>Involvement of:</a:t>
            </a:r>
          </a:p>
          <a:p>
            <a:pPr lvl="1"/>
            <a:r>
              <a:rPr lang="en-US" dirty="0"/>
              <a:t>Hardware</a:t>
            </a:r>
          </a:p>
          <a:p>
            <a:pPr lvl="1"/>
            <a:r>
              <a:rPr lang="en-US" dirty="0"/>
              <a:t>Software</a:t>
            </a:r>
          </a:p>
          <a:p>
            <a:pPr lvl="1"/>
            <a:r>
              <a:rPr lang="en-US" dirty="0"/>
              <a:t>Humans</a:t>
            </a:r>
          </a:p>
          <a:p>
            <a:endParaRPr lang="en-US" dirty="0"/>
          </a:p>
        </p:txBody>
      </p:sp>
      <p:pic>
        <p:nvPicPr>
          <p:cNvPr id="6" name="Picture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51058"/>
            <a:ext cx="2849563" cy="251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7CDDE6-74E4-555F-D69F-FDFF2107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656924-8FD5-50F3-4342-D609348CB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521668"/>
            <a:ext cx="8208912" cy="685800"/>
          </a:xfrm>
        </p:spPr>
        <p:txBody>
          <a:bodyPr/>
          <a:lstStyle/>
          <a:p>
            <a:r>
              <a:rPr lang="en-GB" dirty="0"/>
              <a:t>Computer based Data (management) systems</a:t>
            </a:r>
            <a:endParaRPr lang="en-US" dirty="0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1073E889-E134-850F-34D8-68F33A7CD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8FD15BA-03F9-6A73-3DA5-6EB44847E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32" y="1689868"/>
            <a:ext cx="8798956" cy="4619452"/>
          </a:xfrm>
          <a:prstGeom prst="rect">
            <a:avLst/>
          </a:prstGeom>
        </p:spPr>
      </p:pic>
    </p:spTree>
  </p:cSld>
  <p:clrMapOvr>
    <a:masterClrMapping/>
  </p:clrMapOvr>
  <p:transition spd="slow">
    <p:zoom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75831-8C00-28BE-9449-F3A248814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are needed for the club?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FCAB71-6D03-0C7E-74A1-EF834D15A2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computer based system that can manage booking, checking and update bookings…</a:t>
            </a:r>
          </a:p>
          <a:p>
            <a:r>
              <a:rPr lang="en-GB" dirty="0"/>
              <a:t>Parties involved:</a:t>
            </a:r>
          </a:p>
          <a:p>
            <a:pPr lvl="1"/>
            <a:r>
              <a:rPr lang="en-GB" dirty="0"/>
              <a:t>People (staff, instructors, members, …)</a:t>
            </a:r>
          </a:p>
          <a:p>
            <a:pPr lvl="1"/>
            <a:r>
              <a:rPr lang="en-GB" dirty="0"/>
              <a:t>Rules (one activity per day,  no more than 2 hours …)</a:t>
            </a:r>
          </a:p>
          <a:p>
            <a:pPr lvl="1"/>
            <a:r>
              <a:rPr lang="en-GB" dirty="0"/>
              <a:t>Facility (swimming pool, badminton court, sport hall …)</a:t>
            </a:r>
          </a:p>
          <a:p>
            <a:pPr lvl="1"/>
            <a:r>
              <a:rPr lang="en-GB" dirty="0"/>
              <a:t>Activities (class, exercise …)</a:t>
            </a:r>
          </a:p>
          <a:p>
            <a:pPr marL="673100" lvl="1" indent="0">
              <a:buNone/>
            </a:pPr>
            <a:r>
              <a:rPr lang="en-GB" dirty="0"/>
              <a:t>… represented by </a:t>
            </a:r>
          </a:p>
          <a:p>
            <a:pPr marL="673100" lvl="1" indent="0">
              <a:buNone/>
            </a:pPr>
            <a:endParaRPr lang="en-GB" dirty="0"/>
          </a:p>
          <a:p>
            <a:pPr marL="673100" lvl="1" indent="0">
              <a:buNone/>
            </a:pPr>
            <a:r>
              <a:rPr lang="en-GB" sz="3600" b="1" dirty="0"/>
              <a:t>Data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4E76A-A868-0AA6-2A53-A6D2251C6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B0B6D-9501-3F69-B80E-E33B39B45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107054"/>
      </p:ext>
    </p:extLst>
  </p:cSld>
  <p:clrMapOvr>
    <a:masterClrMapping/>
  </p:clrMapOvr>
  <p:transition spd="slow">
    <p:zoom dir="in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3100" dirty="0"/>
              <a:t>Database Management System (DBMS</a:t>
            </a:r>
            <a:r>
              <a:rPr lang="en-GB" dirty="0"/>
              <a:t>) on the web </a:t>
            </a:r>
            <a:endParaRPr lang="en-US" dirty="0"/>
          </a:p>
        </p:txBody>
      </p:sp>
      <p:sp>
        <p:nvSpPr>
          <p:cNvPr id="3" name="AutoShape 4"/>
          <p:cNvSpPr>
            <a:spLocks noChangeArrowheads="1"/>
          </p:cNvSpPr>
          <p:nvPr/>
        </p:nvSpPr>
        <p:spPr bwMode="auto">
          <a:xfrm>
            <a:off x="2592983" y="4511824"/>
            <a:ext cx="4343400" cy="1295400"/>
          </a:xfrm>
          <a:prstGeom prst="can">
            <a:avLst>
              <a:gd name="adj" fmla="val 25000"/>
            </a:avLst>
          </a:prstGeom>
          <a:solidFill>
            <a:srgbClr val="DDDDDD"/>
          </a:solidFill>
          <a:ln w="9525">
            <a:solidFill>
              <a:srgbClr val="003366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0">
                <a:solidFill>
                  <a:srgbClr val="003366"/>
                </a:solidFill>
                <a:cs typeface="MS PGothic" charset="0"/>
              </a:rPr>
              <a:t>DATASTORE</a:t>
            </a:r>
          </a:p>
          <a:p>
            <a:pPr algn="ctr" eaLnBrk="0" hangingPunct="0"/>
            <a:endParaRPr lang="en-US" b="0">
              <a:solidFill>
                <a:srgbClr val="003366"/>
              </a:solidFill>
              <a:cs typeface="MS PGothic" charset="0"/>
            </a:endParaRPr>
          </a:p>
          <a:p>
            <a:pPr algn="ctr" eaLnBrk="0" hangingPunct="0"/>
            <a:r>
              <a:rPr lang="en-US" sz="1600" b="0">
                <a:solidFill>
                  <a:srgbClr val="003366"/>
                </a:solidFill>
                <a:cs typeface="MS PGothic" charset="0"/>
              </a:rPr>
              <a:t>Modules data                  Students data</a:t>
            </a:r>
            <a:endParaRPr lang="en-US" b="0">
              <a:solidFill>
                <a:srgbClr val="003366"/>
              </a:solidFill>
              <a:cs typeface="MS PGothic" charset="0"/>
            </a:endParaRPr>
          </a:p>
        </p:txBody>
      </p:sp>
      <p:sp>
        <p:nvSpPr>
          <p:cNvPr id="4" name="AutoShape 5"/>
          <p:cNvSpPr>
            <a:spLocks noChangeArrowheads="1"/>
          </p:cNvSpPr>
          <p:nvPr/>
        </p:nvSpPr>
        <p:spPr bwMode="auto">
          <a:xfrm>
            <a:off x="2462808" y="3368824"/>
            <a:ext cx="4648200" cy="533400"/>
          </a:xfrm>
          <a:prstGeom prst="cube">
            <a:avLst>
              <a:gd name="adj" fmla="val 25000"/>
            </a:avLst>
          </a:prstGeom>
          <a:solidFill>
            <a:srgbClr val="0033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b="0" dirty="0">
                <a:solidFill>
                  <a:schemeClr val="bg1"/>
                </a:solidFill>
                <a:cs typeface="MS PGothic" charset="0"/>
              </a:rPr>
              <a:t>Database Management System</a:t>
            </a:r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2843808" y="1844824"/>
            <a:ext cx="914400" cy="914400"/>
          </a:xfrm>
          <a:prstGeom prst="foldedCorner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0">
                <a:solidFill>
                  <a:srgbClr val="003366"/>
                </a:solidFill>
                <a:cs typeface="MS PGothic" charset="0"/>
              </a:rPr>
              <a:t>Report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4139208" y="1844824"/>
            <a:ext cx="1295400" cy="990600"/>
          </a:xfrm>
          <a:prstGeom prst="bevel">
            <a:avLst>
              <a:gd name="adj" fmla="val 12500"/>
            </a:avLst>
          </a:prstGeom>
          <a:solidFill>
            <a:srgbClr val="B2B2B2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0">
                <a:solidFill>
                  <a:srgbClr val="003366"/>
                </a:solidFill>
                <a:cs typeface="MS PGothic" charset="0"/>
              </a:rPr>
              <a:t>Application</a:t>
            </a:r>
          </a:p>
          <a:p>
            <a:pPr algn="ctr" eaLnBrk="0" hangingPunct="0"/>
            <a:r>
              <a:rPr lang="en-US" sz="1600" b="0">
                <a:cs typeface="MS PGothic" charset="0"/>
              </a:rPr>
              <a:t>1</a:t>
            </a: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5663208" y="1844824"/>
            <a:ext cx="1295400" cy="990600"/>
          </a:xfrm>
          <a:prstGeom prst="bevel">
            <a:avLst>
              <a:gd name="adj" fmla="val 12500"/>
            </a:avLst>
          </a:prstGeom>
          <a:solidFill>
            <a:srgbClr val="B2B2B2"/>
          </a:solidFill>
          <a:ln w="9525">
            <a:solidFill>
              <a:srgbClr val="0033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0">
                <a:solidFill>
                  <a:srgbClr val="003366"/>
                </a:solidFill>
                <a:cs typeface="MS PGothic" charset="0"/>
              </a:rPr>
              <a:t>Application</a:t>
            </a:r>
          </a:p>
          <a:p>
            <a:pPr algn="ctr" eaLnBrk="0" hangingPunct="0"/>
            <a:r>
              <a:rPr lang="en-US" sz="1600" b="0">
                <a:cs typeface="MS PGothic" charset="0"/>
              </a:rPr>
              <a:t>2</a:t>
            </a: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>
            <a:off x="4748808" y="3902224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 flipH="1">
            <a:off x="5053608" y="3902224"/>
            <a:ext cx="10668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>
            <a:off x="3529608" y="3902224"/>
            <a:ext cx="99060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 flipV="1">
            <a:off x="3301008" y="2454424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V="1">
            <a:off x="4748808" y="2530624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6272808" y="2530624"/>
            <a:ext cx="0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AutoShape 15"/>
          <p:cNvSpPr>
            <a:spLocks noChangeArrowheads="1"/>
          </p:cNvSpPr>
          <p:nvPr/>
        </p:nvSpPr>
        <p:spPr bwMode="auto">
          <a:xfrm>
            <a:off x="2135783" y="3216424"/>
            <a:ext cx="5562600" cy="2743200"/>
          </a:xfrm>
          <a:prstGeom prst="roundRect">
            <a:avLst>
              <a:gd name="adj" fmla="val 16667"/>
            </a:avLst>
          </a:prstGeom>
          <a:noFill/>
          <a:ln w="9525" cap="rnd">
            <a:solidFill>
              <a:srgbClr val="0033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7263408" y="4488012"/>
            <a:ext cx="1349375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en-US" sz="2000">
                <a:solidFill>
                  <a:srgbClr val="A80000"/>
                </a:solidFill>
              </a:rPr>
              <a:t>Control</a:t>
            </a:r>
          </a:p>
          <a:p>
            <a:pPr algn="l">
              <a:spcBef>
                <a:spcPct val="50000"/>
              </a:spcBef>
            </a:pPr>
            <a:r>
              <a:rPr lang="en-US" sz="2000">
                <a:solidFill>
                  <a:srgbClr val="A80000"/>
                </a:solidFill>
              </a:rPr>
              <a:t>Security</a:t>
            </a:r>
          </a:p>
          <a:p>
            <a:pPr algn="l">
              <a:spcBef>
                <a:spcPct val="50000"/>
              </a:spcBef>
            </a:pPr>
            <a:r>
              <a:rPr lang="en-US" sz="2000">
                <a:solidFill>
                  <a:srgbClr val="A80000"/>
                </a:solidFill>
              </a:rPr>
              <a:t>Integrity</a:t>
            </a:r>
          </a:p>
        </p:txBody>
      </p:sp>
      <p:grpSp>
        <p:nvGrpSpPr>
          <p:cNvPr id="16" name="Group 17"/>
          <p:cNvGrpSpPr>
            <a:grpSpLocks/>
          </p:cNvGrpSpPr>
          <p:nvPr/>
        </p:nvGrpSpPr>
        <p:grpSpPr bwMode="auto">
          <a:xfrm>
            <a:off x="535583" y="2987824"/>
            <a:ext cx="1752600" cy="1196975"/>
            <a:chOff x="576" y="2016"/>
            <a:chExt cx="1104" cy="754"/>
          </a:xfrm>
        </p:grpSpPr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576" y="2016"/>
              <a:ext cx="792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1pPr>
              <a:lvl2pPr marL="742950" indent="-28575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2pPr>
              <a:lvl3pPr marL="11430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3pPr>
              <a:lvl4pPr marL="16002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4pPr>
              <a:lvl5pPr marL="20574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9pPr>
            </a:lstStyle>
            <a:p>
              <a:pPr algn="l">
                <a:buFontTx/>
                <a:buChar char="•"/>
              </a:pPr>
              <a:r>
                <a:rPr lang="en-US" sz="1800">
                  <a:solidFill>
                    <a:srgbClr val="003366"/>
                  </a:solidFill>
                </a:rPr>
                <a:t>Enquiry </a:t>
              </a:r>
            </a:p>
            <a:p>
              <a:pPr algn="l">
                <a:buFontTx/>
                <a:buChar char="•"/>
              </a:pPr>
              <a:r>
                <a:rPr lang="en-US" sz="1800">
                  <a:solidFill>
                    <a:srgbClr val="003366"/>
                  </a:solidFill>
                </a:rPr>
                <a:t>Retrieve</a:t>
              </a:r>
            </a:p>
            <a:p>
              <a:pPr algn="l">
                <a:buFontTx/>
                <a:buChar char="•"/>
              </a:pPr>
              <a:r>
                <a:rPr lang="en-US" sz="1800">
                  <a:solidFill>
                    <a:srgbClr val="003366"/>
                  </a:solidFill>
                </a:rPr>
                <a:t>Update</a:t>
              </a:r>
            </a:p>
            <a:p>
              <a:pPr algn="l">
                <a:buFontTx/>
                <a:buChar char="•"/>
              </a:pPr>
              <a:r>
                <a:rPr lang="en-US" sz="1800">
                  <a:solidFill>
                    <a:srgbClr val="003366"/>
                  </a:solidFill>
                </a:rPr>
                <a:t>Delete</a:t>
              </a:r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 flipH="1">
              <a:off x="1344" y="2400"/>
              <a:ext cx="336" cy="0"/>
            </a:xfrm>
            <a:prstGeom prst="line">
              <a:avLst/>
            </a:prstGeom>
            <a:noFill/>
            <a:ln w="571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1344" y="2064"/>
              <a:ext cx="0" cy="672"/>
            </a:xfrm>
            <a:prstGeom prst="line">
              <a:avLst/>
            </a:prstGeom>
            <a:noFill/>
            <a:ln w="57150">
              <a:solidFill>
                <a:srgbClr val="0033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0" name="Object 2"/>
          <p:cNvGraphicFramePr>
            <a:graphicFrameLocks noChangeAspect="1"/>
          </p:cNvGraphicFramePr>
          <p:nvPr/>
        </p:nvGraphicFramePr>
        <p:xfrm>
          <a:off x="2745383" y="4772174"/>
          <a:ext cx="7620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328420" imgH="1117600" progId="">
                  <p:embed/>
                </p:oleObj>
              </mc:Choice>
              <mc:Fallback>
                <p:oleObj name="Clip" r:id="rId3" imgW="1328420" imgH="11176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-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5383" y="4772174"/>
                        <a:ext cx="762000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3"/>
          <p:cNvGraphicFramePr>
            <a:graphicFrameLocks noChangeAspect="1"/>
          </p:cNvGraphicFramePr>
          <p:nvPr/>
        </p:nvGraphicFramePr>
        <p:xfrm>
          <a:off x="5869583" y="4740424"/>
          <a:ext cx="76200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5" imgW="1328420" imgH="1117600" progId="">
                  <p:embed/>
                </p:oleObj>
              </mc:Choice>
              <mc:Fallback>
                <p:oleObj name="Clip" r:id="rId5" imgW="1328420" imgH="11176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contrast="-48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9583" y="4740424"/>
                        <a:ext cx="762000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6E7B4020-4BF9-3512-9D8F-9BFA445A01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Some DBMS Functions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67" y="1431640"/>
            <a:ext cx="8215064" cy="4680520"/>
          </a:xfrm>
        </p:spPr>
        <p:txBody>
          <a:bodyPr>
            <a:normAutofit/>
          </a:bodyPr>
          <a:lstStyle/>
          <a:p>
            <a:r>
              <a:rPr lang="en-US" b="1" dirty="0"/>
              <a:t>Interface</a:t>
            </a:r>
            <a:r>
              <a:rPr lang="en-US" dirty="0"/>
              <a:t> between user and the data</a:t>
            </a:r>
          </a:p>
          <a:p>
            <a:r>
              <a:rPr lang="en-US" dirty="0"/>
              <a:t>Data </a:t>
            </a:r>
            <a:r>
              <a:rPr lang="en-US" b="1" dirty="0"/>
              <a:t>Storage</a:t>
            </a:r>
            <a:r>
              <a:rPr lang="en-US" dirty="0"/>
              <a:t>, </a:t>
            </a:r>
            <a:r>
              <a:rPr lang="en-US" b="1" dirty="0"/>
              <a:t>retrieval</a:t>
            </a:r>
            <a:r>
              <a:rPr lang="en-US" dirty="0"/>
              <a:t> &amp; </a:t>
            </a:r>
            <a:r>
              <a:rPr lang="en-US" b="1" dirty="0"/>
              <a:t>update</a:t>
            </a:r>
          </a:p>
          <a:p>
            <a:r>
              <a:rPr lang="en-US" dirty="0"/>
              <a:t>A user accessible </a:t>
            </a:r>
            <a:r>
              <a:rPr lang="en-US" b="1" dirty="0"/>
              <a:t>catalogue</a:t>
            </a:r>
          </a:p>
          <a:p>
            <a:r>
              <a:rPr lang="en-US" b="1" dirty="0"/>
              <a:t>Transaction</a:t>
            </a:r>
            <a:r>
              <a:rPr lang="en-US" dirty="0"/>
              <a:t> support</a:t>
            </a:r>
          </a:p>
          <a:p>
            <a:r>
              <a:rPr lang="en-US" dirty="0"/>
              <a:t>Other Services:</a:t>
            </a:r>
          </a:p>
          <a:p>
            <a:pPr lvl="1"/>
            <a:r>
              <a:rPr lang="en-US" dirty="0"/>
              <a:t>Concurrency control </a:t>
            </a:r>
          </a:p>
          <a:p>
            <a:pPr lvl="1"/>
            <a:r>
              <a:rPr lang="en-US" dirty="0"/>
              <a:t>Recovery </a:t>
            </a:r>
          </a:p>
          <a:p>
            <a:pPr lvl="1"/>
            <a:r>
              <a:rPr lang="en-US" dirty="0"/>
              <a:t>Authorization </a:t>
            </a:r>
          </a:p>
          <a:p>
            <a:pPr lvl="1"/>
            <a:r>
              <a:rPr lang="en-US" dirty="0"/>
              <a:t>Safeguards data against corruption </a:t>
            </a:r>
          </a:p>
          <a:p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2FD3E1F-0630-B8B8-ABAE-C290FA65E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25E0CC-F9AF-B164-75B5-A155213DD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DBMS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Hierarchical</a:t>
            </a:r>
          </a:p>
          <a:p>
            <a:r>
              <a:rPr lang="en-US" dirty="0"/>
              <a:t>Network</a:t>
            </a:r>
          </a:p>
          <a:p>
            <a:r>
              <a:rPr lang="en-GB" dirty="0"/>
              <a:t>Deductive</a:t>
            </a:r>
            <a:endParaRPr lang="en-US" dirty="0"/>
          </a:p>
          <a:p>
            <a:r>
              <a:rPr lang="en-US" b="1" dirty="0"/>
              <a:t>Relational (RDBMS)</a:t>
            </a:r>
          </a:p>
          <a:p>
            <a:r>
              <a:rPr lang="en-US" dirty="0"/>
              <a:t>Object-Oriented (OODBMS)</a:t>
            </a:r>
          </a:p>
          <a:p>
            <a:r>
              <a:rPr lang="en-US" dirty="0"/>
              <a:t>Hybrid (Object-Relational)</a:t>
            </a:r>
          </a:p>
          <a:p>
            <a:r>
              <a:rPr lang="en-GB" dirty="0" err="1"/>
              <a:t>NoSQL</a:t>
            </a:r>
            <a:r>
              <a:rPr lang="en-GB" dirty="0"/>
              <a:t> ("not only SQL")</a:t>
            </a:r>
          </a:p>
          <a:p>
            <a:r>
              <a:rPr lang="en-GB" dirty="0"/>
              <a:t>Probabilistic Databases</a:t>
            </a:r>
          </a:p>
          <a:p>
            <a:pPr lvl="1"/>
            <a:r>
              <a:rPr lang="en-GB" dirty="0"/>
              <a:t>Probabilistic Relational Algebra</a:t>
            </a:r>
            <a:endParaRPr lang="en-US" dirty="0"/>
          </a:p>
          <a:p>
            <a:endParaRPr lang="en-US" dirty="0"/>
          </a:p>
        </p:txBody>
      </p:sp>
      <p:pic>
        <p:nvPicPr>
          <p:cNvPr id="6" name="Picture 6" descr="compu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772816"/>
            <a:ext cx="1409700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68FC90-DFB6-B07F-7C46-55705CE5C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588308-C279-EA73-60EB-8E89AB4A2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cap="none" dirty="0"/>
              <a:t>Relational Databases Management (RDBMS)</a:t>
            </a:r>
            <a:endParaRPr lang="en-US" cap="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zoom dir="in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Relational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174" y="1461872"/>
            <a:ext cx="8215064" cy="4680520"/>
          </a:xfrm>
        </p:spPr>
        <p:txBody>
          <a:bodyPr/>
          <a:lstStyle/>
          <a:p>
            <a:r>
              <a:rPr lang="en-US" dirty="0"/>
              <a:t>A model proposed by E. F. </a:t>
            </a:r>
            <a:r>
              <a:rPr lang="en-US" dirty="0" err="1"/>
              <a:t>Codd</a:t>
            </a:r>
            <a:r>
              <a:rPr lang="en-US" dirty="0"/>
              <a:t> (1970). The great strength of the RD model is its </a:t>
            </a:r>
            <a:r>
              <a:rPr lang="en-US" b="1" dirty="0"/>
              <a:t>simple logical structure </a:t>
            </a:r>
            <a:r>
              <a:rPr lang="en-US" dirty="0"/>
              <a:t>(math based)</a:t>
            </a:r>
          </a:p>
          <a:p>
            <a:endParaRPr lang="en-US" dirty="0"/>
          </a:p>
        </p:txBody>
      </p:sp>
      <p:pic>
        <p:nvPicPr>
          <p:cNvPr id="6" name="Picture 5" descr="pap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2583" y="3104326"/>
            <a:ext cx="6108328" cy="30426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356024" y="4476626"/>
            <a:ext cx="24744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/>
              <a:t>Communications of the ACM, </a:t>
            </a:r>
          </a:p>
          <a:p>
            <a:r>
              <a:rPr lang="en-US" sz="1400" b="0" dirty="0"/>
              <a:t>Volume 13(6), 1970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0E76D61-9926-06DD-7A4C-BF1868ED4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3C069AE-30BD-9A64-C5CE-1FBDD79D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223958"/>
      </p:ext>
    </p:extLst>
  </p:cSld>
  <p:clrMapOvr>
    <a:masterClrMapping/>
  </p:clrMapOvr>
  <p:transition spd="slow">
    <p:zoom dir="in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Relational Database (RD)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“A data model that represents data in the form of </a:t>
            </a:r>
            <a:r>
              <a:rPr lang="en-US" b="1" dirty="0"/>
              <a:t>tables </a:t>
            </a:r>
            <a:r>
              <a:rPr lang="en-US" dirty="0"/>
              <a:t>or </a:t>
            </a:r>
            <a:r>
              <a:rPr lang="en-US" b="1" dirty="0"/>
              <a:t>relations</a:t>
            </a:r>
            <a:r>
              <a:rPr lang="en-US" dirty="0"/>
              <a:t>” (</a:t>
            </a:r>
            <a:r>
              <a:rPr lang="en-US" dirty="0" err="1"/>
              <a:t>Hoffer</a:t>
            </a:r>
            <a:r>
              <a:rPr lang="en-US" dirty="0"/>
              <a:t> 1999)</a:t>
            </a:r>
          </a:p>
          <a:p>
            <a:endParaRPr lang="en-US" dirty="0"/>
          </a:p>
          <a:p>
            <a:r>
              <a:rPr lang="en-US" dirty="0"/>
              <a:t>“A </a:t>
            </a:r>
            <a:r>
              <a:rPr lang="en-US" b="1" dirty="0"/>
              <a:t>table</a:t>
            </a:r>
            <a:r>
              <a:rPr lang="en-US" dirty="0"/>
              <a:t> is in more traditional parlance, a file. A table has </a:t>
            </a:r>
            <a:r>
              <a:rPr lang="en-US" b="1" dirty="0"/>
              <a:t>rows</a:t>
            </a:r>
            <a:r>
              <a:rPr lang="en-US" dirty="0"/>
              <a:t> and </a:t>
            </a:r>
            <a:r>
              <a:rPr lang="en-US" b="1" dirty="0"/>
              <a:t>columns</a:t>
            </a:r>
            <a:r>
              <a:rPr lang="en-US" dirty="0"/>
              <a:t>, which, more traditionally, are known as </a:t>
            </a:r>
            <a:r>
              <a:rPr lang="en-US" b="1" dirty="0"/>
              <a:t>records</a:t>
            </a:r>
            <a:r>
              <a:rPr lang="en-US" dirty="0"/>
              <a:t> and </a:t>
            </a:r>
            <a:r>
              <a:rPr lang="en-US" b="1" dirty="0"/>
              <a:t>fields/attributes</a:t>
            </a:r>
            <a:r>
              <a:rPr lang="en-US" dirty="0"/>
              <a:t>” (Chester &amp; </a:t>
            </a:r>
            <a:r>
              <a:rPr lang="en-US" dirty="0" err="1"/>
              <a:t>Athwall</a:t>
            </a:r>
            <a:r>
              <a:rPr lang="en-US" dirty="0"/>
              <a:t> 2002)</a:t>
            </a:r>
          </a:p>
          <a:p>
            <a:endParaRPr lang="en-US" dirty="0"/>
          </a:p>
          <a:p>
            <a:r>
              <a:rPr lang="en-US" dirty="0"/>
              <a:t>Each </a:t>
            </a:r>
            <a:r>
              <a:rPr lang="en-US" b="1" dirty="0"/>
              <a:t>relation</a:t>
            </a:r>
            <a:r>
              <a:rPr lang="en-US" dirty="0"/>
              <a:t> has a name and is made up of </a:t>
            </a:r>
            <a:r>
              <a:rPr lang="en-US" b="1" dirty="0"/>
              <a:t>named attributes/columns</a:t>
            </a:r>
            <a:r>
              <a:rPr lang="en-US" dirty="0"/>
              <a:t> of data. Each row contains one value per attribute</a:t>
            </a:r>
          </a:p>
          <a:p>
            <a:endParaRPr lang="en-US" dirty="0"/>
          </a:p>
          <a:p>
            <a:r>
              <a:rPr lang="en-US" dirty="0"/>
              <a:t>IBM &amp; ORACLE (1980s) 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7597A4D-E091-9AD7-A720-F20099DE89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728A3A4-6D5D-FBE5-794B-A1EBA5C42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sz="2000" dirty="0">
                <a:latin typeface="Tahoma" pitchFamily="34" charset="0"/>
                <a:ea typeface="ＭＳ Ｐゴシック" charset="-128"/>
                <a:cs typeface="Tahoma" pitchFamily="34" charset="0"/>
              </a:rPr>
              <a:t>A </a:t>
            </a:r>
            <a:r>
              <a:rPr lang="en-US" sz="2000" b="1" dirty="0">
                <a:latin typeface="Tahoma" pitchFamily="34" charset="0"/>
                <a:ea typeface="ＭＳ Ｐゴシック" charset="-128"/>
                <a:cs typeface="Tahoma" pitchFamily="34" charset="0"/>
              </a:rPr>
              <a:t>data model</a:t>
            </a:r>
            <a:r>
              <a:rPr lang="en-US" sz="2000" b="1" i="1" dirty="0">
                <a:latin typeface="Tahoma" pitchFamily="34" charset="0"/>
                <a:ea typeface="ＭＳ Ｐゴシック" charset="-128"/>
                <a:cs typeface="Tahoma" pitchFamily="34" charset="0"/>
              </a:rPr>
              <a:t> </a:t>
            </a:r>
            <a:r>
              <a:rPr lang="en-US" sz="2000" dirty="0">
                <a:latin typeface="Tahoma" pitchFamily="34" charset="0"/>
                <a:ea typeface="ＭＳ Ｐゴシック" charset="-128"/>
                <a:cs typeface="Tahoma" pitchFamily="34" charset="0"/>
              </a:rPr>
              <a:t>is a collection of concepts for describing data.</a:t>
            </a:r>
          </a:p>
          <a:p>
            <a:pPr>
              <a:defRPr/>
            </a:pPr>
            <a:r>
              <a:rPr lang="en-US" sz="2000" dirty="0">
                <a:latin typeface="Tahoma" pitchFamily="34" charset="0"/>
                <a:ea typeface="ＭＳ Ｐゴシック" charset="-128"/>
                <a:cs typeface="Tahoma" pitchFamily="34" charset="0"/>
              </a:rPr>
              <a:t>A </a:t>
            </a:r>
            <a:r>
              <a:rPr lang="en-US" sz="2000" b="1" dirty="0">
                <a:latin typeface="Tahoma" pitchFamily="34" charset="0"/>
                <a:ea typeface="ＭＳ Ｐゴシック" charset="-128"/>
                <a:cs typeface="Tahoma" pitchFamily="34" charset="0"/>
              </a:rPr>
              <a:t>schema</a:t>
            </a:r>
            <a:r>
              <a:rPr lang="en-US" sz="2000" i="1" dirty="0">
                <a:latin typeface="Tahoma" pitchFamily="34" charset="0"/>
                <a:ea typeface="ＭＳ Ｐゴシック" charset="-128"/>
                <a:cs typeface="Tahoma" pitchFamily="34" charset="0"/>
              </a:rPr>
              <a:t> </a:t>
            </a:r>
            <a:r>
              <a:rPr lang="en-US" sz="2000" dirty="0">
                <a:latin typeface="Tahoma" pitchFamily="34" charset="0"/>
                <a:ea typeface="ＭＳ Ｐゴシック" charset="-128"/>
                <a:cs typeface="Tahoma" pitchFamily="34" charset="0"/>
              </a:rPr>
              <a:t>is a description of a particular collection of data, using the given data model.</a:t>
            </a:r>
          </a:p>
          <a:p>
            <a:pPr>
              <a:defRPr/>
            </a:pPr>
            <a:r>
              <a:rPr lang="en-US" sz="2000" dirty="0">
                <a:latin typeface="Tahoma" pitchFamily="34" charset="0"/>
                <a:ea typeface="ＭＳ Ｐゴシック" charset="-128"/>
                <a:cs typeface="Tahoma" pitchFamily="34" charset="0"/>
              </a:rPr>
              <a:t>The </a:t>
            </a:r>
            <a:r>
              <a:rPr lang="en-US" sz="2000" b="1" dirty="0">
                <a:latin typeface="Tahoma" pitchFamily="34" charset="0"/>
                <a:ea typeface="ＭＳ Ｐゴシック" charset="-128"/>
                <a:cs typeface="Tahoma" pitchFamily="34" charset="0"/>
              </a:rPr>
              <a:t>relational model of data</a:t>
            </a:r>
            <a:r>
              <a:rPr lang="en-US" sz="2000" b="1" i="1" dirty="0">
                <a:latin typeface="Tahoma" pitchFamily="34" charset="0"/>
                <a:ea typeface="ＭＳ Ｐゴシック" charset="-128"/>
                <a:cs typeface="Tahoma" pitchFamily="34" charset="0"/>
              </a:rPr>
              <a:t> </a:t>
            </a:r>
            <a:r>
              <a:rPr lang="en-US" sz="2000" dirty="0">
                <a:latin typeface="Tahoma" pitchFamily="34" charset="0"/>
                <a:ea typeface="ＭＳ Ｐゴシック" charset="-128"/>
                <a:cs typeface="Tahoma" pitchFamily="34" charset="0"/>
              </a:rPr>
              <a:t>is the most widely used model today.</a:t>
            </a:r>
          </a:p>
          <a:p>
            <a:pPr lvl="1">
              <a:buClr>
                <a:schemeClr val="folHlink"/>
              </a:buClr>
              <a:buFont typeface="Symbol" charset="2"/>
              <a:buChar char="¨"/>
              <a:defRPr/>
            </a:pPr>
            <a:r>
              <a:rPr lang="en-US" sz="2000" dirty="0">
                <a:latin typeface="Tahoma" pitchFamily="34" charset="0"/>
                <a:ea typeface="ＭＳ Ｐゴシック" charset="-128"/>
                <a:cs typeface="Tahoma" pitchFamily="34" charset="0"/>
              </a:rPr>
              <a:t>Main concept: </a:t>
            </a:r>
            <a:r>
              <a:rPr lang="en-US" sz="2000" i="1" dirty="0">
                <a:latin typeface="Tahoma" pitchFamily="34" charset="0"/>
                <a:ea typeface="ＭＳ Ｐゴシック" charset="-128"/>
                <a:cs typeface="Tahoma" pitchFamily="34" charset="0"/>
              </a:rPr>
              <a:t> </a:t>
            </a:r>
            <a:r>
              <a:rPr lang="en-US" sz="2000" b="1" dirty="0">
                <a:latin typeface="Tahoma" pitchFamily="34" charset="0"/>
                <a:ea typeface="ＭＳ Ｐゴシック" charset="-128"/>
                <a:cs typeface="Tahoma" pitchFamily="34" charset="0"/>
              </a:rPr>
              <a:t>relation</a:t>
            </a:r>
            <a:r>
              <a:rPr lang="en-US" sz="2000" dirty="0">
                <a:latin typeface="Tahoma" pitchFamily="34" charset="0"/>
                <a:ea typeface="ＭＳ Ｐゴシック" charset="-128"/>
                <a:cs typeface="Tahoma" pitchFamily="34" charset="0"/>
              </a:rPr>
              <a:t>, basically a table with rows and columns.</a:t>
            </a:r>
          </a:p>
          <a:p>
            <a:pPr lvl="1">
              <a:buClr>
                <a:schemeClr val="folHlink"/>
              </a:buClr>
              <a:buFont typeface="Symbol" charset="2"/>
              <a:buChar char="¨"/>
              <a:defRPr/>
            </a:pPr>
            <a:r>
              <a:rPr lang="en-US" sz="2000" dirty="0">
                <a:latin typeface="Tahoma" pitchFamily="34" charset="0"/>
                <a:ea typeface="ＭＳ Ｐゴシック" charset="-128"/>
                <a:cs typeface="Tahoma" pitchFamily="34" charset="0"/>
              </a:rPr>
              <a:t>Every relation has a </a:t>
            </a:r>
            <a:r>
              <a:rPr lang="en-US" sz="2000" b="1" dirty="0">
                <a:latin typeface="Tahoma" pitchFamily="34" charset="0"/>
                <a:ea typeface="ＭＳ Ｐゴシック" charset="-128"/>
                <a:cs typeface="Tahoma" pitchFamily="34" charset="0"/>
              </a:rPr>
              <a:t>schema</a:t>
            </a:r>
            <a:r>
              <a:rPr lang="en-US" sz="2000" dirty="0">
                <a:latin typeface="Tahoma" pitchFamily="34" charset="0"/>
                <a:ea typeface="ＭＳ Ｐゴシック" charset="-128"/>
                <a:cs typeface="Tahoma" pitchFamily="34" charset="0"/>
              </a:rPr>
              <a:t>, which describes the columns, or fields.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2634AFD-1989-AF27-4F86-2E5DD42D6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0BACB81-5B56-974F-AB8B-076829A3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0818" y="463565"/>
            <a:ext cx="7442448" cy="685800"/>
          </a:xfrm>
        </p:spPr>
        <p:txBody>
          <a:bodyPr/>
          <a:lstStyle/>
          <a:p>
            <a:r>
              <a:rPr lang="en-GB" dirty="0"/>
              <a:t>An Example – Relational data model</a:t>
            </a:r>
            <a:endParaRPr lang="en-US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6623321"/>
              </p:ext>
            </p:extLst>
          </p:nvPr>
        </p:nvGraphicFramePr>
        <p:xfrm>
          <a:off x="1350642" y="3484860"/>
          <a:ext cx="71628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15061127" imgH="8545118" progId="Word.Document.8">
                  <p:embed/>
                </p:oleObj>
              </mc:Choice>
              <mc:Fallback>
                <p:oleObj name="Document" r:id="rId2" imgW="15061127" imgH="8545118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0642" y="3484860"/>
                        <a:ext cx="7162800" cy="312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7927616"/>
              </p:ext>
            </p:extLst>
          </p:nvPr>
        </p:nvGraphicFramePr>
        <p:xfrm>
          <a:off x="2813927" y="1595892"/>
          <a:ext cx="5627687" cy="194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4" imgW="5609492" imgH="1934308" progId="Word.Document.8">
                  <p:embed/>
                </p:oleObj>
              </mc:Choice>
              <mc:Fallback>
                <p:oleObj name="Document" r:id="rId4" imgW="5609492" imgH="1934308" progId="Word.Document.8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3927" y="1595892"/>
                        <a:ext cx="5627687" cy="1943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21"/>
          <p:cNvSpPr txBox="1">
            <a:spLocks noChangeArrowheads="1"/>
          </p:cNvSpPr>
          <p:nvPr/>
        </p:nvSpPr>
        <p:spPr bwMode="auto">
          <a:xfrm>
            <a:off x="251520" y="1591865"/>
            <a:ext cx="31774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pPr algn="l"/>
            <a:r>
              <a:rPr lang="en-US" sz="2000" dirty="0">
                <a:solidFill>
                  <a:srgbClr val="003366"/>
                </a:solidFill>
              </a:rPr>
              <a:t>A relation is a 2-D table made up of columns and rows</a:t>
            </a:r>
            <a:endParaRPr lang="en-US" sz="1800" dirty="0">
              <a:solidFill>
                <a:srgbClr val="A8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62FA5FA-5BC4-9CFD-03A9-326978760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Terminology</a:t>
            </a:r>
            <a:endParaRPr lang="en-US" dirty="0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1103144" y="2071688"/>
            <a:ext cx="1143000" cy="4572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 sz="1600" b="0">
              <a:cs typeface="MS PGothic" charset="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79344" y="1833562"/>
            <a:ext cx="914400" cy="2286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H="1">
            <a:off x="1103144" y="1766888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2093744" y="1843088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2474744" y="2071688"/>
            <a:ext cx="1143000" cy="457200"/>
          </a:xfrm>
          <a:prstGeom prst="bevel">
            <a:avLst>
              <a:gd name="adj" fmla="val 125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 sz="1600" b="0">
                <a:cs typeface="MS PGothic" charset="0"/>
              </a:rPr>
              <a:t>mondeo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550944" y="1843088"/>
            <a:ext cx="914400" cy="2286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2474744" y="1766888"/>
            <a:ext cx="76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3465344" y="1843088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3922544" y="2071688"/>
            <a:ext cx="1447800" cy="457200"/>
          </a:xfrm>
          <a:prstGeom prst="flowChartTerminator">
            <a:avLst/>
          </a:prstGeom>
          <a:gradFill rotWithShape="0">
            <a:gsLst>
              <a:gs pos="0">
                <a:schemeClr val="folHlink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227344" y="1766888"/>
            <a:ext cx="838200" cy="3048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13" name="AutoShape 13"/>
          <p:cNvSpPr>
            <a:spLocks noChangeArrowheads="1"/>
          </p:cNvSpPr>
          <p:nvPr/>
        </p:nvSpPr>
        <p:spPr bwMode="auto">
          <a:xfrm>
            <a:off x="3922544" y="2071688"/>
            <a:ext cx="304800" cy="457200"/>
          </a:xfrm>
          <a:prstGeom prst="parallelogram">
            <a:avLst>
              <a:gd name="adj" fmla="val 25000"/>
            </a:avLst>
          </a:prstGeom>
          <a:gradFill rotWithShape="0">
            <a:gsLst>
              <a:gs pos="0">
                <a:schemeClr val="folHlink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 flipH="1">
            <a:off x="5065544" y="2071688"/>
            <a:ext cx="304800" cy="457200"/>
          </a:xfrm>
          <a:prstGeom prst="parallelogram">
            <a:avLst>
              <a:gd name="adj" fmla="val 25000"/>
            </a:avLst>
          </a:prstGeom>
          <a:gradFill rotWithShape="0">
            <a:gsLst>
              <a:gs pos="0">
                <a:schemeClr val="folHlink"/>
              </a:gs>
              <a:gs pos="100000">
                <a:srgbClr val="CC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 flipV="1">
            <a:off x="4074944" y="1766888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5065544" y="1766888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17"/>
          <p:cNvSpPr>
            <a:spLocks noChangeArrowheads="1"/>
          </p:cNvSpPr>
          <p:nvPr/>
        </p:nvSpPr>
        <p:spPr bwMode="auto">
          <a:xfrm rot="20084810">
            <a:off x="4303544" y="2071688"/>
            <a:ext cx="3048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18" name="Oval 18"/>
          <p:cNvSpPr>
            <a:spLocks noChangeArrowheads="1"/>
          </p:cNvSpPr>
          <p:nvPr/>
        </p:nvSpPr>
        <p:spPr bwMode="auto">
          <a:xfrm rot="20084810">
            <a:off x="4379744" y="2071688"/>
            <a:ext cx="304800" cy="76200"/>
          </a:xfrm>
          <a:prstGeom prst="ellipse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19" name="Oval 19"/>
          <p:cNvSpPr>
            <a:spLocks noChangeArrowheads="1"/>
          </p:cNvSpPr>
          <p:nvPr/>
        </p:nvSpPr>
        <p:spPr bwMode="auto">
          <a:xfrm rot="13072121">
            <a:off x="4532144" y="2071688"/>
            <a:ext cx="304800" cy="76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20" name="Oval 20"/>
          <p:cNvSpPr>
            <a:spLocks noChangeArrowheads="1"/>
          </p:cNvSpPr>
          <p:nvPr/>
        </p:nvSpPr>
        <p:spPr bwMode="auto">
          <a:xfrm rot="13072121">
            <a:off x="4608344" y="2071688"/>
            <a:ext cx="304800" cy="76200"/>
          </a:xfrm>
          <a:prstGeom prst="ellipse">
            <a:avLst/>
          </a:prstGeom>
          <a:solidFill>
            <a:schemeClr val="bg1">
              <a:alpha val="50195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4532144" y="1995488"/>
            <a:ext cx="152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22" name="Freeform 22"/>
          <p:cNvSpPr>
            <a:spLocks/>
          </p:cNvSpPr>
          <p:nvPr/>
        </p:nvSpPr>
        <p:spPr bwMode="auto">
          <a:xfrm>
            <a:off x="4317832" y="2147888"/>
            <a:ext cx="519112" cy="304800"/>
          </a:xfrm>
          <a:custGeom>
            <a:avLst/>
            <a:gdLst>
              <a:gd name="T0" fmla="*/ 238125 w 327"/>
              <a:gd name="T1" fmla="*/ 4763 h 192"/>
              <a:gd name="T2" fmla="*/ 142875 w 327"/>
              <a:gd name="T3" fmla="*/ 90487 h 192"/>
              <a:gd name="T4" fmla="*/ 0 w 327"/>
              <a:gd name="T5" fmla="*/ 261938 h 192"/>
              <a:gd name="T6" fmla="*/ 61912 w 327"/>
              <a:gd name="T7" fmla="*/ 228600 h 192"/>
              <a:gd name="T8" fmla="*/ 61912 w 327"/>
              <a:gd name="T9" fmla="*/ 304800 h 192"/>
              <a:gd name="T10" fmla="*/ 290512 w 327"/>
              <a:gd name="T11" fmla="*/ 0 h 192"/>
              <a:gd name="T12" fmla="*/ 442912 w 327"/>
              <a:gd name="T13" fmla="*/ 304800 h 192"/>
              <a:gd name="T14" fmla="*/ 442912 w 327"/>
              <a:gd name="T15" fmla="*/ 228600 h 192"/>
              <a:gd name="T16" fmla="*/ 519112 w 327"/>
              <a:gd name="T17" fmla="*/ 228600 h 192"/>
              <a:gd name="T18" fmla="*/ 366712 w 327"/>
              <a:gd name="T19" fmla="*/ 0 h 192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27"/>
              <a:gd name="T31" fmla="*/ 0 h 192"/>
              <a:gd name="T32" fmla="*/ 327 w 327"/>
              <a:gd name="T33" fmla="*/ 192 h 192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27" h="192">
                <a:moveTo>
                  <a:pt x="150" y="3"/>
                </a:moveTo>
                <a:cubicBezTo>
                  <a:pt x="126" y="17"/>
                  <a:pt x="111" y="40"/>
                  <a:pt x="90" y="57"/>
                </a:cubicBezTo>
                <a:cubicBezTo>
                  <a:pt x="54" y="85"/>
                  <a:pt x="20" y="124"/>
                  <a:pt x="0" y="165"/>
                </a:cubicBezTo>
                <a:lnTo>
                  <a:pt x="39" y="144"/>
                </a:lnTo>
                <a:lnTo>
                  <a:pt x="39" y="192"/>
                </a:lnTo>
                <a:lnTo>
                  <a:pt x="183" y="0"/>
                </a:lnTo>
                <a:lnTo>
                  <a:pt x="279" y="192"/>
                </a:lnTo>
                <a:lnTo>
                  <a:pt x="279" y="144"/>
                </a:lnTo>
                <a:lnTo>
                  <a:pt x="327" y="144"/>
                </a:lnTo>
                <a:lnTo>
                  <a:pt x="231" y="0"/>
                </a:ln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23"/>
          <p:cNvSpPr>
            <a:spLocks noChangeShapeType="1"/>
          </p:cNvSpPr>
          <p:nvPr/>
        </p:nvSpPr>
        <p:spPr bwMode="auto">
          <a:xfrm>
            <a:off x="1179344" y="1766888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>
            <a:off x="2550944" y="1766888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AutoShape 25"/>
          <p:cNvSpPr>
            <a:spLocks noChangeArrowheads="1"/>
          </p:cNvSpPr>
          <p:nvPr/>
        </p:nvSpPr>
        <p:spPr bwMode="auto">
          <a:xfrm>
            <a:off x="5903744" y="1538288"/>
            <a:ext cx="1066800" cy="9906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0000"/>
              </a:gs>
              <a:gs pos="100000">
                <a:srgbClr val="5E0000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5979944" y="2147888"/>
            <a:ext cx="914400" cy="30003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 bIns="0">
            <a:spAutoFit/>
          </a:bodyPr>
          <a:lstStyle/>
          <a:p>
            <a:pPr algn="ctr" eaLnBrk="0" hangingPunct="0"/>
            <a:r>
              <a:rPr lang="en-US" sz="1600" b="0">
                <a:cs typeface="MS PGothic" charset="0"/>
              </a:rPr>
              <a:t>discovery</a:t>
            </a:r>
          </a:p>
        </p:txBody>
      </p:sp>
      <p:sp>
        <p:nvSpPr>
          <p:cNvPr id="27" name="AutoShape 27"/>
          <p:cNvSpPr>
            <a:spLocks noChangeArrowheads="1"/>
          </p:cNvSpPr>
          <p:nvPr/>
        </p:nvSpPr>
        <p:spPr bwMode="auto">
          <a:xfrm>
            <a:off x="7122944" y="2147888"/>
            <a:ext cx="1676400" cy="381000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chemeClr val="tx2"/>
              </a:gs>
              <a:gs pos="100000">
                <a:schemeClr val="hlink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7427744" y="1538288"/>
            <a:ext cx="1066800" cy="6096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 flipV="1">
            <a:off x="7275344" y="1843088"/>
            <a:ext cx="1524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Line 30"/>
          <p:cNvSpPr>
            <a:spLocks noChangeShapeType="1"/>
          </p:cNvSpPr>
          <p:nvPr/>
        </p:nvSpPr>
        <p:spPr bwMode="auto">
          <a:xfrm>
            <a:off x="8418344" y="1843088"/>
            <a:ext cx="228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7884944" y="1995488"/>
            <a:ext cx="74613" cy="1333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32" name="AutoShape 32"/>
          <p:cNvSpPr>
            <a:spLocks noChangeArrowheads="1"/>
          </p:cNvSpPr>
          <p:nvPr/>
        </p:nvSpPr>
        <p:spPr bwMode="auto">
          <a:xfrm>
            <a:off x="7122944" y="2452688"/>
            <a:ext cx="228600" cy="2286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33" name="AutoShape 33"/>
          <p:cNvSpPr>
            <a:spLocks noChangeArrowheads="1"/>
          </p:cNvSpPr>
          <p:nvPr/>
        </p:nvSpPr>
        <p:spPr bwMode="auto">
          <a:xfrm>
            <a:off x="8494544" y="2452688"/>
            <a:ext cx="228600" cy="2286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34" name="AutoShape 34"/>
          <p:cNvSpPr>
            <a:spLocks noChangeArrowheads="1"/>
          </p:cNvSpPr>
          <p:nvPr/>
        </p:nvSpPr>
        <p:spPr bwMode="auto">
          <a:xfrm>
            <a:off x="7732544" y="1919288"/>
            <a:ext cx="381000" cy="228600"/>
          </a:xfrm>
          <a:custGeom>
            <a:avLst/>
            <a:gdLst>
              <a:gd name="T0" fmla="*/ 3360208 w 21600"/>
              <a:gd name="T1" fmla="*/ 0 h 21600"/>
              <a:gd name="T2" fmla="*/ 840052 w 21600"/>
              <a:gd name="T3" fmla="*/ 1209675 h 21600"/>
              <a:gd name="T4" fmla="*/ 3360208 w 21600"/>
              <a:gd name="T5" fmla="*/ 604837 h 21600"/>
              <a:gd name="T6" fmla="*/ 5880365 w 21600"/>
              <a:gd name="T7" fmla="*/ 1209675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5400" y="10800"/>
                </a:move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199" y="7817"/>
                  <a:pt x="16199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5979944" y="1690688"/>
            <a:ext cx="914400" cy="381000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36" name="AutoShape 36"/>
          <p:cNvSpPr>
            <a:spLocks noChangeArrowheads="1"/>
          </p:cNvSpPr>
          <p:nvPr/>
        </p:nvSpPr>
        <p:spPr bwMode="auto">
          <a:xfrm>
            <a:off x="1103144" y="2452688"/>
            <a:ext cx="228600" cy="2286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37" name="AutoShape 37"/>
          <p:cNvSpPr>
            <a:spLocks noChangeArrowheads="1"/>
          </p:cNvSpPr>
          <p:nvPr/>
        </p:nvSpPr>
        <p:spPr bwMode="auto">
          <a:xfrm>
            <a:off x="2017544" y="2452688"/>
            <a:ext cx="228600" cy="2286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38" name="AutoShape 38"/>
          <p:cNvSpPr>
            <a:spLocks noChangeArrowheads="1"/>
          </p:cNvSpPr>
          <p:nvPr/>
        </p:nvSpPr>
        <p:spPr bwMode="auto">
          <a:xfrm>
            <a:off x="2474744" y="2452688"/>
            <a:ext cx="228600" cy="2286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39" name="AutoShape 39"/>
          <p:cNvSpPr>
            <a:spLocks noChangeArrowheads="1"/>
          </p:cNvSpPr>
          <p:nvPr/>
        </p:nvSpPr>
        <p:spPr bwMode="auto">
          <a:xfrm>
            <a:off x="3389144" y="2452688"/>
            <a:ext cx="228600" cy="2286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40" name="AutoShape 40"/>
          <p:cNvSpPr>
            <a:spLocks noChangeArrowheads="1"/>
          </p:cNvSpPr>
          <p:nvPr/>
        </p:nvSpPr>
        <p:spPr bwMode="auto">
          <a:xfrm>
            <a:off x="3922544" y="2452688"/>
            <a:ext cx="228600" cy="2286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41" name="AutoShape 41"/>
          <p:cNvSpPr>
            <a:spLocks noChangeArrowheads="1"/>
          </p:cNvSpPr>
          <p:nvPr/>
        </p:nvSpPr>
        <p:spPr bwMode="auto">
          <a:xfrm>
            <a:off x="5141744" y="2452688"/>
            <a:ext cx="228600" cy="2286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42" name="AutoShape 42"/>
          <p:cNvSpPr>
            <a:spLocks noChangeArrowheads="1"/>
          </p:cNvSpPr>
          <p:nvPr/>
        </p:nvSpPr>
        <p:spPr bwMode="auto">
          <a:xfrm>
            <a:off x="5979944" y="2452688"/>
            <a:ext cx="228600" cy="2286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sp>
        <p:nvSpPr>
          <p:cNvPr id="43" name="AutoShape 43"/>
          <p:cNvSpPr>
            <a:spLocks noChangeArrowheads="1"/>
          </p:cNvSpPr>
          <p:nvPr/>
        </p:nvSpPr>
        <p:spPr bwMode="auto">
          <a:xfrm>
            <a:off x="6665744" y="2452688"/>
            <a:ext cx="228600" cy="228600"/>
          </a:xfrm>
          <a:prstGeom prst="roundRect">
            <a:avLst>
              <a:gd name="adj" fmla="val 16667"/>
            </a:avLst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endParaRPr lang="en-US">
              <a:cs typeface="MS PGothic" charset="0"/>
            </a:endParaRPr>
          </a:p>
        </p:txBody>
      </p:sp>
      <p:graphicFrame>
        <p:nvGraphicFramePr>
          <p:cNvPr id="4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2618815"/>
              </p:ext>
            </p:extLst>
          </p:nvPr>
        </p:nvGraphicFramePr>
        <p:xfrm>
          <a:off x="2206307" y="3061295"/>
          <a:ext cx="5815013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528766" imgH="4116565" progId="Word.Document.8">
                  <p:embed/>
                </p:oleObj>
              </mc:Choice>
              <mc:Fallback>
                <p:oleObj name="Document" r:id="rId2" imgW="5528766" imgH="4116565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307" y="3061295"/>
                        <a:ext cx="5815013" cy="350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46"/>
          <p:cNvSpPr txBox="1">
            <a:spLocks noChangeArrowheads="1"/>
          </p:cNvSpPr>
          <p:nvPr/>
        </p:nvSpPr>
        <p:spPr bwMode="auto">
          <a:xfrm>
            <a:off x="1230144" y="2127250"/>
            <a:ext cx="9096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1600" b="0"/>
              <a:t>mondeo</a:t>
            </a:r>
          </a:p>
        </p:txBody>
      </p:sp>
      <p:grpSp>
        <p:nvGrpSpPr>
          <p:cNvPr id="46" name="Group 49"/>
          <p:cNvGrpSpPr>
            <a:grpSpLocks/>
          </p:cNvGrpSpPr>
          <p:nvPr/>
        </p:nvGrpSpPr>
        <p:grpSpPr bwMode="auto">
          <a:xfrm>
            <a:off x="2311400" y="6357938"/>
            <a:ext cx="5410200" cy="428625"/>
            <a:chOff x="1066" y="3864"/>
            <a:chExt cx="3264" cy="270"/>
          </a:xfrm>
        </p:grpSpPr>
        <p:sp>
          <p:nvSpPr>
            <p:cNvPr id="47" name="Line 50"/>
            <p:cNvSpPr>
              <a:spLocks noChangeShapeType="1"/>
            </p:cNvSpPr>
            <p:nvPr/>
          </p:nvSpPr>
          <p:spPr bwMode="auto">
            <a:xfrm>
              <a:off x="1066" y="3888"/>
              <a:ext cx="32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Text Box 51"/>
            <p:cNvSpPr txBox="1">
              <a:spLocks noChangeArrowheads="1"/>
            </p:cNvSpPr>
            <p:nvPr/>
          </p:nvSpPr>
          <p:spPr bwMode="auto">
            <a:xfrm>
              <a:off x="1983" y="3864"/>
              <a:ext cx="1064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1pPr>
              <a:lvl2pPr marL="742950" indent="-28575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2pPr>
              <a:lvl3pPr marL="11430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3pPr>
              <a:lvl4pPr marL="16002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4pPr>
              <a:lvl5pPr marL="20574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>
                  <a:solidFill>
                    <a:srgbClr val="A80000"/>
                  </a:solidFill>
                </a:rPr>
                <a:t>Degree = 3</a:t>
              </a:r>
            </a:p>
          </p:txBody>
        </p:sp>
      </p:grpSp>
      <p:grpSp>
        <p:nvGrpSpPr>
          <p:cNvPr id="49" name="Group 52"/>
          <p:cNvGrpSpPr>
            <a:grpSpLocks/>
          </p:cNvGrpSpPr>
          <p:nvPr/>
        </p:nvGrpSpPr>
        <p:grpSpPr bwMode="auto">
          <a:xfrm>
            <a:off x="0" y="3033713"/>
            <a:ext cx="2279650" cy="3276600"/>
            <a:chOff x="4224" y="1968"/>
            <a:chExt cx="1436" cy="1584"/>
          </a:xfrm>
        </p:grpSpPr>
        <p:sp>
          <p:nvSpPr>
            <p:cNvPr id="50" name="Line 53"/>
            <p:cNvSpPr>
              <a:spLocks noChangeShapeType="1"/>
            </p:cNvSpPr>
            <p:nvPr/>
          </p:nvSpPr>
          <p:spPr bwMode="auto">
            <a:xfrm>
              <a:off x="5619" y="1968"/>
              <a:ext cx="0" cy="15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Text Box 54"/>
            <p:cNvSpPr txBox="1">
              <a:spLocks noChangeArrowheads="1"/>
            </p:cNvSpPr>
            <p:nvPr/>
          </p:nvSpPr>
          <p:spPr bwMode="auto">
            <a:xfrm>
              <a:off x="4224" y="2592"/>
              <a:ext cx="1436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1pPr>
              <a:lvl2pPr marL="742950" indent="-28575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2pPr>
              <a:lvl3pPr marL="11430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3pPr>
              <a:lvl4pPr marL="16002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4pPr>
              <a:lvl5pPr marL="20574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>
                  <a:solidFill>
                    <a:srgbClr val="A80000"/>
                  </a:solidFill>
                </a:rPr>
                <a:t>Cardinality = 5</a:t>
              </a:r>
            </a:p>
          </p:txBody>
        </p:sp>
      </p:grpSp>
      <p:grpSp>
        <p:nvGrpSpPr>
          <p:cNvPr id="52" name="Group 55"/>
          <p:cNvGrpSpPr>
            <a:grpSpLocks/>
          </p:cNvGrpSpPr>
          <p:nvPr/>
        </p:nvGrpSpPr>
        <p:grpSpPr bwMode="auto">
          <a:xfrm>
            <a:off x="6611938" y="3548063"/>
            <a:ext cx="2532062" cy="1066800"/>
            <a:chOff x="4032" y="1200"/>
            <a:chExt cx="1595" cy="672"/>
          </a:xfrm>
        </p:grpSpPr>
        <p:sp>
          <p:nvSpPr>
            <p:cNvPr id="53" name="Text Box 56"/>
            <p:cNvSpPr txBox="1">
              <a:spLocks noChangeArrowheads="1"/>
            </p:cNvSpPr>
            <p:nvPr/>
          </p:nvSpPr>
          <p:spPr bwMode="auto">
            <a:xfrm>
              <a:off x="4032" y="1200"/>
              <a:ext cx="1595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1pPr>
              <a:lvl2pPr marL="742950" indent="-28575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2pPr>
              <a:lvl3pPr marL="11430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3pPr>
              <a:lvl4pPr marL="16002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4pPr>
              <a:lvl5pPr marL="20574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>
                  <a:solidFill>
                    <a:srgbClr val="A80000"/>
                  </a:solidFill>
                </a:rPr>
                <a:t>Domain = 4, 7, 8</a:t>
              </a:r>
            </a:p>
          </p:txBody>
        </p:sp>
        <p:sp>
          <p:nvSpPr>
            <p:cNvPr id="54" name="Line 57"/>
            <p:cNvSpPr>
              <a:spLocks noChangeShapeType="1"/>
            </p:cNvSpPr>
            <p:nvPr/>
          </p:nvSpPr>
          <p:spPr bwMode="auto">
            <a:xfrm flipH="1">
              <a:off x="4272" y="1440"/>
              <a:ext cx="288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" name="Group 58"/>
          <p:cNvGrpSpPr>
            <a:grpSpLocks/>
          </p:cNvGrpSpPr>
          <p:nvPr/>
        </p:nvGrpSpPr>
        <p:grpSpPr bwMode="auto">
          <a:xfrm>
            <a:off x="3541544" y="2605088"/>
            <a:ext cx="3429000" cy="685800"/>
            <a:chOff x="1488" y="1152"/>
            <a:chExt cx="2160" cy="432"/>
          </a:xfrm>
        </p:grpSpPr>
        <p:sp>
          <p:nvSpPr>
            <p:cNvPr id="56" name="Text Box 59"/>
            <p:cNvSpPr txBox="1">
              <a:spLocks noChangeArrowheads="1"/>
            </p:cNvSpPr>
            <p:nvPr/>
          </p:nvSpPr>
          <p:spPr bwMode="auto">
            <a:xfrm>
              <a:off x="2100" y="1152"/>
              <a:ext cx="101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1pPr>
              <a:lvl2pPr marL="742950" indent="-28575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2pPr>
              <a:lvl3pPr marL="11430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3pPr>
              <a:lvl4pPr marL="16002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4pPr>
              <a:lvl5pPr marL="20574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dirty="0">
                  <a:solidFill>
                    <a:srgbClr val="A80000"/>
                  </a:solidFill>
                </a:rPr>
                <a:t>Attributes</a:t>
              </a:r>
            </a:p>
          </p:txBody>
        </p:sp>
        <p:sp>
          <p:nvSpPr>
            <p:cNvPr id="57" name="Line 60"/>
            <p:cNvSpPr>
              <a:spLocks noChangeShapeType="1"/>
            </p:cNvSpPr>
            <p:nvPr/>
          </p:nvSpPr>
          <p:spPr bwMode="auto">
            <a:xfrm flipH="1">
              <a:off x="1488" y="1392"/>
              <a:ext cx="624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Line 61"/>
            <p:cNvSpPr>
              <a:spLocks noChangeShapeType="1"/>
            </p:cNvSpPr>
            <p:nvPr/>
          </p:nvSpPr>
          <p:spPr bwMode="auto">
            <a:xfrm>
              <a:off x="2496" y="1440"/>
              <a:ext cx="4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Line 62"/>
            <p:cNvSpPr>
              <a:spLocks noChangeShapeType="1"/>
            </p:cNvSpPr>
            <p:nvPr/>
          </p:nvSpPr>
          <p:spPr bwMode="auto">
            <a:xfrm>
              <a:off x="2832" y="1392"/>
              <a:ext cx="816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" name="Rectangle 63"/>
          <p:cNvSpPr>
            <a:spLocks noChangeArrowheads="1"/>
          </p:cNvSpPr>
          <p:nvPr/>
        </p:nvSpPr>
        <p:spPr bwMode="auto">
          <a:xfrm>
            <a:off x="7503944" y="2147888"/>
            <a:ext cx="914400" cy="30003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0" rIns="0" bIns="0">
            <a:spAutoFit/>
          </a:bodyPr>
          <a:lstStyle/>
          <a:p>
            <a:pPr algn="ctr" eaLnBrk="0" hangingPunct="0"/>
            <a:r>
              <a:rPr lang="en-US" sz="1600" b="0">
                <a:cs typeface="MS PGothic" charset="0"/>
              </a:rPr>
              <a:t>galaxy</a:t>
            </a:r>
          </a:p>
        </p:txBody>
      </p:sp>
      <p:sp>
        <p:nvSpPr>
          <p:cNvPr id="63" name="Footer Placeholder 62">
            <a:extLst>
              <a:ext uri="{FF2B5EF4-FFF2-40B4-BE49-F238E27FC236}">
                <a16:creationId xmlns:a16="http://schemas.microsoft.com/office/drawing/2014/main" id="{5CE4B708-D4C4-0BE4-2B27-3069BA0E8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Primary Key</a:t>
            </a:r>
            <a:endParaRPr lang="en-US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1568003"/>
            <a:ext cx="73152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A80000"/>
              </a:buClr>
              <a:buFont typeface="Wingdings" charset="0"/>
              <a:buNone/>
            </a:pPr>
            <a:r>
              <a:rPr lang="en-US" sz="2000" dirty="0">
                <a:solidFill>
                  <a:srgbClr val="003366"/>
                </a:solidFill>
                <a:cs typeface="MS PGothic" charset="0"/>
              </a:rPr>
              <a:t>PRIMARY KEY	: </a:t>
            </a:r>
            <a:r>
              <a:rPr lang="en-US" sz="2000" b="0" dirty="0">
                <a:solidFill>
                  <a:srgbClr val="003366"/>
                </a:solidFill>
                <a:cs typeface="MS PGothic" charset="0"/>
              </a:rPr>
              <a:t>unique identifier for each row </a:t>
            </a:r>
            <a:endParaRPr lang="en-US" sz="2000" dirty="0">
              <a:solidFill>
                <a:srgbClr val="003366"/>
              </a:solidFill>
              <a:cs typeface="MS PGothic" charset="0"/>
            </a:endParaRPr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8162020"/>
              </p:ext>
            </p:extLst>
          </p:nvPr>
        </p:nvGraphicFramePr>
        <p:xfrm>
          <a:off x="1433934" y="2083171"/>
          <a:ext cx="6292850" cy="350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528766" imgH="4116565" progId="Word.Document.8">
                  <p:embed/>
                </p:oleObj>
              </mc:Choice>
              <mc:Fallback>
                <p:oleObj name="Document" r:id="rId2" imgW="5528766" imgH="4116565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3934" y="2083171"/>
                        <a:ext cx="6292850" cy="3505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Box 7"/>
          <p:cNvSpPr txBox="1">
            <a:spLocks noChangeArrowheads="1"/>
          </p:cNvSpPr>
          <p:nvPr/>
        </p:nvSpPr>
        <p:spPr bwMode="auto">
          <a:xfrm rot="20400000">
            <a:off x="457200" y="3886200"/>
            <a:ext cx="2047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400">
                <a:solidFill>
                  <a:srgbClr val="A80000"/>
                </a:solidFill>
              </a:rPr>
              <a:t>Primary Key</a:t>
            </a:r>
          </a:p>
        </p:txBody>
      </p:sp>
      <p:pic>
        <p:nvPicPr>
          <p:cNvPr id="6" name="Picture 10" descr="k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268760"/>
            <a:ext cx="13716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11560" y="5403850"/>
            <a:ext cx="756084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1" eaLnBrk="0" hangingPunct="0">
              <a:buClr>
                <a:srgbClr val="A80000"/>
              </a:buClr>
              <a:buFont typeface="Wingdings" charset="0"/>
              <a:buNone/>
            </a:pPr>
            <a:r>
              <a:rPr lang="en-US" sz="2000" b="0" dirty="0">
                <a:solidFill>
                  <a:srgbClr val="003366"/>
                </a:solidFill>
                <a:cs typeface="MS PGothic" charset="0"/>
              </a:rPr>
              <a:t>No part of the primary key may have a null value </a:t>
            </a:r>
          </a:p>
          <a:p>
            <a:pPr lvl="1" eaLnBrk="0" hangingPunct="0">
              <a:buClr>
                <a:srgbClr val="A80000"/>
              </a:buClr>
              <a:buFont typeface="Wingdings" charset="0"/>
              <a:buNone/>
            </a:pPr>
            <a:r>
              <a:rPr lang="en-US" sz="2000" b="0" dirty="0">
                <a:solidFill>
                  <a:srgbClr val="003366"/>
                </a:solidFill>
                <a:cs typeface="MS PGothic" charset="0"/>
              </a:rPr>
              <a:t>This is known as the </a:t>
            </a:r>
            <a:r>
              <a:rPr lang="en-US" sz="2000" dirty="0">
                <a:solidFill>
                  <a:srgbClr val="003366"/>
                </a:solidFill>
                <a:cs typeface="MS PGothic" charset="0"/>
              </a:rPr>
              <a:t>entity integrity rule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7DFC36F-43D7-72F4-CFEB-168491267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F24CD-146F-EFAB-3062-B23EDCA07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data?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7651B1-3C1C-8076-29D9-CC2798AF2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4467" y="1464432"/>
            <a:ext cx="8215064" cy="4680520"/>
          </a:xfrm>
        </p:spPr>
        <p:txBody>
          <a:bodyPr/>
          <a:lstStyle/>
          <a:p>
            <a:r>
              <a:rPr lang="en-GB" dirty="0"/>
              <a:t>Definition:</a:t>
            </a:r>
          </a:p>
          <a:p>
            <a:pPr lvl="1"/>
            <a:r>
              <a:rPr lang="en-GB" dirty="0"/>
              <a:t>Originally, data is plural for “datum”, a Latin word</a:t>
            </a:r>
          </a:p>
          <a:p>
            <a:pPr lvl="1"/>
            <a:r>
              <a:rPr lang="en-GB" dirty="0"/>
              <a:t>A “datum” is a single factual, a single entity a single point of matter</a:t>
            </a:r>
          </a:p>
          <a:p>
            <a:pPr lvl="1"/>
            <a:r>
              <a:rPr lang="en-GB" dirty="0"/>
              <a:t>Datums are most often called “</a:t>
            </a:r>
            <a:r>
              <a:rPr lang="en-GB" b="1" dirty="0"/>
              <a:t>data points</a:t>
            </a:r>
            <a:r>
              <a:rPr lang="en-GB" dirty="0"/>
              <a:t>”</a:t>
            </a:r>
          </a:p>
          <a:p>
            <a:pPr lvl="1"/>
            <a:r>
              <a:rPr lang="en-GB" dirty="0"/>
              <a:t>Data represents a collection of data points</a:t>
            </a:r>
          </a:p>
          <a:p>
            <a:pPr lvl="1"/>
            <a:r>
              <a:rPr lang="en-GB" dirty="0"/>
              <a:t>We speak also of datasets instead of data (dataset is a collection of data points)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Today “data” is used in both </a:t>
            </a:r>
            <a:r>
              <a:rPr lang="en-GB" dirty="0" err="1"/>
              <a:t>singlar</a:t>
            </a:r>
            <a:r>
              <a:rPr lang="en-GB" dirty="0"/>
              <a:t> and plural form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EB199-C1D3-E857-C6C9-A334BC508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64E3E6-2253-B73D-E40C-F2B43C1EB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063962"/>
      </p:ext>
    </p:extLst>
  </p:cSld>
  <p:clrMapOvr>
    <a:masterClrMapping/>
  </p:clrMapOvr>
  <p:transition spd="slow">
    <p:zoom dir="in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Foreign Key</a:t>
            </a:r>
            <a:endParaRPr lang="en-US" dirty="0"/>
          </a:p>
        </p:txBody>
      </p:sp>
      <p:pic>
        <p:nvPicPr>
          <p:cNvPr id="3" name="Picture 10" descr="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268760"/>
            <a:ext cx="13716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5576" y="1589886"/>
            <a:ext cx="7900392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20000"/>
              </a:spcBef>
              <a:buClr>
                <a:srgbClr val="A80000"/>
              </a:buClr>
              <a:buFont typeface="Wingdings" charset="0"/>
              <a:buNone/>
            </a:pPr>
            <a:r>
              <a:rPr lang="en-US" sz="2000" dirty="0">
                <a:solidFill>
                  <a:srgbClr val="003366"/>
                </a:solidFill>
                <a:cs typeface="MS PGothic" charset="0"/>
              </a:rPr>
              <a:t>Foreign Key:</a:t>
            </a:r>
            <a:r>
              <a:rPr lang="en-US" sz="2000" b="0" dirty="0">
                <a:solidFill>
                  <a:srgbClr val="003366"/>
                </a:solidFill>
                <a:cs typeface="MS PGothic" charset="0"/>
              </a:rPr>
              <a:t> A column or columns in one table that reference(s) a primary key column or columns in </a:t>
            </a:r>
            <a:r>
              <a:rPr lang="en-US" sz="2000" b="0" dirty="0">
                <a:solidFill>
                  <a:srgbClr val="FF0000"/>
                </a:solidFill>
                <a:cs typeface="MS PGothic" charset="0"/>
              </a:rPr>
              <a:t>another table</a:t>
            </a:r>
          </a:p>
          <a:p>
            <a:pPr eaLnBrk="0" hangingPunct="0">
              <a:spcBef>
                <a:spcPct val="20000"/>
              </a:spcBef>
              <a:buClr>
                <a:srgbClr val="A80000"/>
              </a:buClr>
              <a:buFont typeface="Wingdings" charset="0"/>
              <a:buNone/>
            </a:pPr>
            <a:endParaRPr lang="en-US" sz="2000" b="0" dirty="0">
              <a:solidFill>
                <a:srgbClr val="003366"/>
              </a:solidFill>
              <a:cs typeface="MS PGothic" charset="0"/>
            </a:endParaRPr>
          </a:p>
          <a:p>
            <a:pPr eaLnBrk="0" hangingPunct="0">
              <a:spcBef>
                <a:spcPct val="20000"/>
              </a:spcBef>
              <a:buClr>
                <a:srgbClr val="A80000"/>
              </a:buClr>
              <a:buFont typeface="Wingdings" charset="0"/>
              <a:buNone/>
            </a:pPr>
            <a:endParaRPr lang="en-US" sz="2000" b="0" dirty="0">
              <a:solidFill>
                <a:srgbClr val="003366"/>
              </a:solidFill>
              <a:cs typeface="MS PGothic" charset="0"/>
            </a:endParaRPr>
          </a:p>
          <a:p>
            <a:pPr eaLnBrk="0" hangingPunct="0">
              <a:spcBef>
                <a:spcPct val="20000"/>
              </a:spcBef>
              <a:buClr>
                <a:srgbClr val="A80000"/>
              </a:buClr>
              <a:buFont typeface="Wingdings" charset="0"/>
              <a:buNone/>
            </a:pPr>
            <a:endParaRPr lang="en-US" sz="2000" b="0" dirty="0">
              <a:solidFill>
                <a:srgbClr val="003366"/>
              </a:solidFill>
              <a:cs typeface="MS PGothic" charset="0"/>
            </a:endParaRPr>
          </a:p>
          <a:p>
            <a:pPr eaLnBrk="0" hangingPunct="0">
              <a:spcBef>
                <a:spcPct val="20000"/>
              </a:spcBef>
              <a:buClr>
                <a:srgbClr val="A80000"/>
              </a:buClr>
              <a:buFont typeface="Wingdings" charset="0"/>
              <a:buNone/>
            </a:pPr>
            <a:endParaRPr lang="en-US" sz="2000" b="0" dirty="0">
              <a:solidFill>
                <a:srgbClr val="003366"/>
              </a:solidFill>
              <a:cs typeface="MS PGothic" charset="0"/>
            </a:endParaRPr>
          </a:p>
          <a:p>
            <a:pPr eaLnBrk="0" hangingPunct="0">
              <a:spcBef>
                <a:spcPct val="20000"/>
              </a:spcBef>
              <a:buClr>
                <a:srgbClr val="A80000"/>
              </a:buClr>
              <a:buFont typeface="Wingdings" charset="0"/>
              <a:buNone/>
            </a:pPr>
            <a:endParaRPr lang="en-US" sz="2000" b="0" dirty="0">
              <a:solidFill>
                <a:srgbClr val="003366"/>
              </a:solidFill>
              <a:cs typeface="MS PGothic" charset="0"/>
            </a:endParaRPr>
          </a:p>
          <a:p>
            <a:pPr eaLnBrk="0" hangingPunct="0">
              <a:spcBef>
                <a:spcPct val="20000"/>
              </a:spcBef>
              <a:buClr>
                <a:srgbClr val="A80000"/>
              </a:buClr>
              <a:buFont typeface="Wingdings" charset="0"/>
              <a:buNone/>
            </a:pPr>
            <a:endParaRPr lang="en-US" sz="2000" b="0" dirty="0">
              <a:solidFill>
                <a:srgbClr val="003366"/>
              </a:solidFill>
              <a:cs typeface="MS PGothic" charset="0"/>
            </a:endParaRPr>
          </a:p>
          <a:p>
            <a:pPr eaLnBrk="0" hangingPunct="0"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endParaRPr lang="en-US" sz="2000" b="0" dirty="0">
              <a:solidFill>
                <a:srgbClr val="003366"/>
              </a:solidFill>
              <a:cs typeface="MS PGothic" charset="0"/>
            </a:endParaRPr>
          </a:p>
          <a:p>
            <a:pPr eaLnBrk="0" hangingPunct="0"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endParaRPr lang="en-US" sz="2000" b="0" dirty="0">
              <a:solidFill>
                <a:srgbClr val="003366"/>
              </a:solidFill>
              <a:cs typeface="MS PGothic" charset="0"/>
            </a:endParaRPr>
          </a:p>
          <a:p>
            <a:pPr eaLnBrk="0" hangingPunct="0">
              <a:spcBef>
                <a:spcPct val="20000"/>
              </a:spcBef>
              <a:buClr>
                <a:srgbClr val="CC0000"/>
              </a:buClr>
            </a:pPr>
            <a:r>
              <a:rPr lang="en-US" sz="2000" b="0" dirty="0">
                <a:solidFill>
                  <a:srgbClr val="003366"/>
                </a:solidFill>
                <a:cs typeface="MS PGothic" charset="0"/>
              </a:rPr>
              <a:t>Values in a foreign key must match an existing value in the primary key or be NULL. This is known as the </a:t>
            </a:r>
            <a:r>
              <a:rPr lang="en-US" sz="2000" dirty="0">
                <a:solidFill>
                  <a:srgbClr val="003366"/>
                </a:solidFill>
                <a:cs typeface="MS PGothic" charset="0"/>
              </a:rPr>
              <a:t>referential integrity rule</a:t>
            </a:r>
            <a:r>
              <a:rPr lang="en-US" sz="2000" b="0" dirty="0">
                <a:solidFill>
                  <a:srgbClr val="003366"/>
                </a:solidFill>
                <a:cs typeface="MS PGothic" charset="0"/>
              </a:rPr>
              <a:t>.</a:t>
            </a: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3355696"/>
              </p:ext>
            </p:extLst>
          </p:nvPr>
        </p:nvGraphicFramePr>
        <p:xfrm>
          <a:off x="1406053" y="2549108"/>
          <a:ext cx="6405563" cy="266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3" imgW="6019506" imgH="4116565" progId="Word.Document.8">
                  <p:embed/>
                </p:oleObj>
              </mc:Choice>
              <mc:Fallback>
                <p:oleObj name="Document" r:id="rId3" imgW="6019506" imgH="4116565" progId="Word.Document.8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6053" y="2549108"/>
                        <a:ext cx="6405563" cy="2667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6"/>
          <p:cNvSpPr txBox="1">
            <a:spLocks noChangeArrowheads="1"/>
          </p:cNvSpPr>
          <p:nvPr/>
        </p:nvSpPr>
        <p:spPr bwMode="auto">
          <a:xfrm rot="20400000">
            <a:off x="7096125" y="4264025"/>
            <a:ext cx="2047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400">
                <a:solidFill>
                  <a:srgbClr val="A80000"/>
                </a:solidFill>
              </a:rPr>
              <a:t>Primary Key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 rot="20400000">
            <a:off x="381000" y="4264025"/>
            <a:ext cx="20018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1pPr>
            <a:lvl2pPr marL="742950" indent="-28575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2pPr>
            <a:lvl3pPr marL="11430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3pPr>
            <a:lvl4pPr marL="16002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4pPr>
            <a:lvl5pPr marL="2057400" indent="-228600" algn="ctr" eaLnBrk="0" hangingPunct="0"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chemeClr val="tx1"/>
                </a:solidFill>
                <a:latin typeface="Tahoma" charset="0"/>
                <a:ea typeface="MS PGothic" charset="0"/>
                <a:cs typeface="MS PGothic" charset="0"/>
              </a:defRPr>
            </a:lvl9pPr>
          </a:lstStyle>
          <a:p>
            <a:r>
              <a:rPr lang="en-US" sz="2400">
                <a:solidFill>
                  <a:srgbClr val="A80000"/>
                </a:solidFill>
              </a:rPr>
              <a:t>Foreign Key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924705E-1F63-8BBE-BD7F-3B1FE9855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Database Languages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484784"/>
            <a:ext cx="8215064" cy="468052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DDL</a:t>
            </a:r>
            <a:r>
              <a:rPr lang="en-US" dirty="0"/>
              <a:t>: </a:t>
            </a:r>
            <a:r>
              <a:rPr lang="en-US" b="1" dirty="0"/>
              <a:t>Data Description Language </a:t>
            </a:r>
          </a:p>
          <a:p>
            <a:pPr lvl="1"/>
            <a:r>
              <a:rPr lang="en-US" dirty="0"/>
              <a:t>used to </a:t>
            </a:r>
            <a:r>
              <a:rPr lang="en-US" b="1" dirty="0"/>
              <a:t>specify</a:t>
            </a:r>
            <a:r>
              <a:rPr lang="en-US" dirty="0"/>
              <a:t> the data in the database</a:t>
            </a:r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DML</a:t>
            </a:r>
            <a:r>
              <a:rPr lang="en-US" dirty="0"/>
              <a:t>: </a:t>
            </a:r>
            <a:r>
              <a:rPr lang="en-US" b="1" dirty="0"/>
              <a:t>Data Manipulation Language </a:t>
            </a:r>
          </a:p>
          <a:p>
            <a:pPr lvl="1"/>
            <a:r>
              <a:rPr lang="en-US" dirty="0"/>
              <a:t>used to </a:t>
            </a:r>
            <a:r>
              <a:rPr lang="en-US" b="1" dirty="0"/>
              <a:t>access and update</a:t>
            </a:r>
            <a:r>
              <a:rPr lang="en-US" dirty="0"/>
              <a:t> the data</a:t>
            </a:r>
          </a:p>
          <a:p>
            <a:endParaRPr lang="en-US" dirty="0"/>
          </a:p>
          <a:p>
            <a:r>
              <a:rPr lang="en-US" b="1" dirty="0">
                <a:solidFill>
                  <a:srgbClr val="C00000"/>
                </a:solidFill>
              </a:rPr>
              <a:t>DCL</a:t>
            </a:r>
            <a:r>
              <a:rPr lang="en-US" dirty="0"/>
              <a:t>: </a:t>
            </a:r>
            <a:r>
              <a:rPr lang="en-US" b="1" dirty="0"/>
              <a:t>Data Control Language </a:t>
            </a:r>
          </a:p>
          <a:p>
            <a:pPr lvl="1"/>
            <a:r>
              <a:rPr lang="en-US" dirty="0"/>
              <a:t>used to </a:t>
            </a:r>
            <a:r>
              <a:rPr lang="en-US" b="1" dirty="0"/>
              <a:t>control access </a:t>
            </a:r>
            <a:r>
              <a:rPr lang="en-US" dirty="0"/>
              <a:t>to the data</a:t>
            </a:r>
          </a:p>
          <a:p>
            <a:endParaRPr lang="en-US" dirty="0"/>
          </a:p>
          <a:p>
            <a:r>
              <a:rPr lang="en-US" dirty="0"/>
              <a:t>Some databases have a combined DDL, DML and DCL (often called a </a:t>
            </a:r>
            <a:r>
              <a:rPr lang="en-US" b="1" dirty="0"/>
              <a:t>Query Language</a:t>
            </a:r>
            <a:r>
              <a:rPr lang="en-US" dirty="0"/>
              <a:t>), e.g. </a:t>
            </a:r>
            <a:r>
              <a:rPr lang="en-US" b="1" dirty="0"/>
              <a:t>SQL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SQL Plus </a:t>
            </a:r>
            <a:r>
              <a:rPr lang="en-US" dirty="0"/>
              <a:t>for Oracle 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F849A58-9D08-1390-6BCF-60500C3CA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04D3880-207B-5728-BF92-28495D28B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Abstraction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1166" y="1675532"/>
            <a:ext cx="4574725" cy="3352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000" dirty="0">
                <a:latin typeface="Tahoma" pitchFamily="34" charset="0"/>
                <a:ea typeface="ＭＳ Ｐゴシック" charset="-128"/>
                <a:cs typeface="Tahoma" pitchFamily="34" charset="0"/>
              </a:rPr>
              <a:t>Many external schemata, single conceptual (logical)</a:t>
            </a:r>
            <a:r>
              <a:rPr lang="en-US" sz="2000" i="1" dirty="0">
                <a:latin typeface="Tahoma" pitchFamily="34" charset="0"/>
                <a:ea typeface="ＭＳ Ｐゴシック" charset="-128"/>
                <a:cs typeface="Tahoma" pitchFamily="34" charset="0"/>
              </a:rPr>
              <a:t> </a:t>
            </a:r>
            <a:r>
              <a:rPr lang="en-US" sz="2000" dirty="0">
                <a:latin typeface="Tahoma" pitchFamily="34" charset="0"/>
                <a:ea typeface="ＭＳ Ｐゴシック" charset="-128"/>
                <a:cs typeface="Tahoma" pitchFamily="34" charset="0"/>
              </a:rPr>
              <a:t>schema</a:t>
            </a:r>
            <a:r>
              <a:rPr lang="en-US" sz="2000" i="1" dirty="0">
                <a:latin typeface="Tahoma" pitchFamily="34" charset="0"/>
                <a:ea typeface="ＭＳ Ｐゴシック" charset="-128"/>
                <a:cs typeface="Tahoma" pitchFamily="34" charset="0"/>
              </a:rPr>
              <a:t> </a:t>
            </a:r>
            <a:r>
              <a:rPr lang="en-US" sz="2000" dirty="0">
                <a:latin typeface="Tahoma" pitchFamily="34" charset="0"/>
                <a:ea typeface="ＭＳ Ｐゴシック" charset="-128"/>
                <a:cs typeface="Tahoma" pitchFamily="34" charset="0"/>
              </a:rPr>
              <a:t>and physical schema.</a:t>
            </a:r>
          </a:p>
          <a:p>
            <a:pPr lvl="1">
              <a:buClr>
                <a:schemeClr val="folHlink"/>
              </a:buClr>
              <a:buFont typeface="Symbol" charset="2"/>
              <a:buChar char="¨"/>
              <a:defRPr/>
            </a:pPr>
            <a:r>
              <a:rPr lang="en-US" sz="2000" b="1" dirty="0">
                <a:latin typeface="Tahoma" pitchFamily="34" charset="0"/>
                <a:ea typeface="ＭＳ Ｐゴシック" charset="-128"/>
                <a:cs typeface="Tahoma" pitchFamily="34" charset="0"/>
              </a:rPr>
              <a:t>External schemata/views </a:t>
            </a:r>
            <a:r>
              <a:rPr lang="en-US" sz="2000" dirty="0">
                <a:latin typeface="Tahoma" pitchFamily="34" charset="0"/>
                <a:ea typeface="ＭＳ Ｐゴシック" charset="-128"/>
                <a:cs typeface="Tahoma" pitchFamily="34" charset="0"/>
              </a:rPr>
              <a:t>describe how users see the data.                                        </a:t>
            </a:r>
          </a:p>
          <a:p>
            <a:pPr lvl="1">
              <a:buClr>
                <a:schemeClr val="folHlink"/>
              </a:buClr>
              <a:buFont typeface="Symbol" charset="2"/>
              <a:buChar char="¨"/>
              <a:defRPr/>
            </a:pPr>
            <a:r>
              <a:rPr lang="en-US" sz="2000" b="1" dirty="0">
                <a:latin typeface="Tahoma" pitchFamily="34" charset="0"/>
                <a:ea typeface="ＭＳ Ｐゴシック" charset="-128"/>
                <a:cs typeface="Tahoma" pitchFamily="34" charset="0"/>
              </a:rPr>
              <a:t>Conceptual schema </a:t>
            </a:r>
            <a:r>
              <a:rPr lang="en-US" sz="2000" dirty="0">
                <a:latin typeface="Tahoma" pitchFamily="34" charset="0"/>
                <a:ea typeface="ＭＳ Ｐゴシック" charset="-128"/>
                <a:cs typeface="Tahoma" pitchFamily="34" charset="0"/>
              </a:rPr>
              <a:t>defines logical structure</a:t>
            </a:r>
          </a:p>
          <a:p>
            <a:pPr lvl="1">
              <a:buClr>
                <a:schemeClr val="folHlink"/>
              </a:buClr>
              <a:buFont typeface="Symbol" charset="2"/>
              <a:buChar char="¨"/>
              <a:defRPr/>
            </a:pPr>
            <a:r>
              <a:rPr lang="en-US" sz="2000" b="1" dirty="0">
                <a:latin typeface="Tahoma" pitchFamily="34" charset="0"/>
                <a:ea typeface="ＭＳ Ｐゴシック" charset="-128"/>
                <a:cs typeface="Tahoma" pitchFamily="34" charset="0"/>
              </a:rPr>
              <a:t>Physical schema </a:t>
            </a:r>
            <a:r>
              <a:rPr lang="en-US" sz="2000" dirty="0">
                <a:latin typeface="Tahoma" pitchFamily="34" charset="0"/>
                <a:ea typeface="ＭＳ Ｐゴシック" charset="-128"/>
                <a:cs typeface="Tahoma" pitchFamily="34" charset="0"/>
              </a:rPr>
              <a:t>describes the files and indexes used.</a:t>
            </a:r>
          </a:p>
          <a:p>
            <a:endParaRPr lang="en-US" dirty="0"/>
          </a:p>
        </p:txBody>
      </p:sp>
      <p:sp>
        <p:nvSpPr>
          <p:cNvPr id="7" name="Oval 9"/>
          <p:cNvSpPr>
            <a:spLocks noChangeArrowheads="1"/>
          </p:cNvSpPr>
          <p:nvPr/>
        </p:nvSpPr>
        <p:spPr bwMode="auto">
          <a:xfrm>
            <a:off x="6515472" y="4291732"/>
            <a:ext cx="1041400" cy="203200"/>
          </a:xfrm>
          <a:prstGeom prst="ellips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sz="1200">
              <a:cs typeface="Tahoma" charset="0"/>
            </a:endParaRPr>
          </a:p>
        </p:txBody>
      </p:sp>
      <p:sp>
        <p:nvSpPr>
          <p:cNvPr id="8" name="Line 10"/>
          <p:cNvSpPr>
            <a:spLocks noChangeShapeType="1"/>
          </p:cNvSpPr>
          <p:nvPr/>
        </p:nvSpPr>
        <p:spPr bwMode="auto">
          <a:xfrm>
            <a:off x="6499597" y="4388569"/>
            <a:ext cx="3175" cy="957263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Oval 11"/>
          <p:cNvSpPr>
            <a:spLocks noChangeArrowheads="1"/>
          </p:cNvSpPr>
          <p:nvPr/>
        </p:nvSpPr>
        <p:spPr bwMode="auto">
          <a:xfrm>
            <a:off x="6515472" y="5206132"/>
            <a:ext cx="1041400" cy="203200"/>
          </a:xfrm>
          <a:prstGeom prst="ellips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sz="1200">
              <a:cs typeface="Tahoma" charset="0"/>
            </a:endParaRPr>
          </a:p>
        </p:txBody>
      </p:sp>
      <p:sp>
        <p:nvSpPr>
          <p:cNvPr id="10" name="Line 12"/>
          <p:cNvSpPr>
            <a:spLocks noChangeShapeType="1"/>
          </p:cNvSpPr>
          <p:nvPr/>
        </p:nvSpPr>
        <p:spPr bwMode="auto">
          <a:xfrm>
            <a:off x="7569572" y="4431432"/>
            <a:ext cx="0" cy="8382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6356722" y="3655144"/>
            <a:ext cx="14652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200">
                <a:solidFill>
                  <a:schemeClr val="tx2"/>
                </a:solidFill>
                <a:cs typeface="Tahoma" charset="0"/>
              </a:rPr>
              <a:t>Physical Schema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6217022" y="2969344"/>
            <a:ext cx="1698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200">
                <a:solidFill>
                  <a:schemeClr val="tx2"/>
                </a:solidFill>
                <a:cs typeface="Tahoma" charset="0"/>
              </a:rPr>
              <a:t>Conceptual Schema</a:t>
            </a:r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5278809" y="1993032"/>
            <a:ext cx="93186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200" dirty="0">
                <a:solidFill>
                  <a:schemeClr val="tx2"/>
                </a:solidFill>
                <a:cs typeface="Tahoma" charset="0"/>
              </a:rPr>
              <a:t>External</a:t>
            </a:r>
          </a:p>
          <a:p>
            <a:pPr algn="ctr" eaLnBrk="0" hangingPunct="0"/>
            <a:r>
              <a:rPr lang="en-US" sz="1200" dirty="0">
                <a:solidFill>
                  <a:schemeClr val="tx2"/>
                </a:solidFill>
                <a:cs typeface="Tahoma" charset="0"/>
              </a:rPr>
              <a:t>Schema 1</a:t>
            </a:r>
          </a:p>
        </p:txBody>
      </p:sp>
      <p:sp>
        <p:nvSpPr>
          <p:cNvPr id="14" name="Rectangle 18"/>
          <p:cNvSpPr>
            <a:spLocks noChangeArrowheads="1"/>
          </p:cNvSpPr>
          <p:nvPr/>
        </p:nvSpPr>
        <p:spPr bwMode="auto">
          <a:xfrm>
            <a:off x="6502772" y="1916832"/>
            <a:ext cx="1041400" cy="5969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sz="1200">
              <a:cs typeface="Tahoma" charset="0"/>
            </a:endParaRPr>
          </a:p>
        </p:txBody>
      </p:sp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5677272" y="2996332"/>
            <a:ext cx="2794000" cy="355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sz="1200">
              <a:cs typeface="Tahoma" charset="0"/>
            </a:endParaRPr>
          </a:p>
        </p:txBody>
      </p:sp>
      <p:sp>
        <p:nvSpPr>
          <p:cNvPr id="16" name="Rectangle 22"/>
          <p:cNvSpPr>
            <a:spLocks noChangeArrowheads="1"/>
          </p:cNvSpPr>
          <p:nvPr/>
        </p:nvSpPr>
        <p:spPr bwMode="auto">
          <a:xfrm>
            <a:off x="5905872" y="3682132"/>
            <a:ext cx="2336800" cy="3556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sz="1200">
              <a:cs typeface="Tahoma" charset="0"/>
            </a:endParaRPr>
          </a:p>
        </p:txBody>
      </p:sp>
      <p:sp>
        <p:nvSpPr>
          <p:cNvPr id="17" name="Line 23"/>
          <p:cNvSpPr>
            <a:spLocks noChangeShapeType="1"/>
          </p:cNvSpPr>
          <p:nvPr/>
        </p:nvSpPr>
        <p:spPr bwMode="auto">
          <a:xfrm>
            <a:off x="5740772" y="2526432"/>
            <a:ext cx="533400" cy="4572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24"/>
          <p:cNvSpPr>
            <a:spLocks noChangeShapeType="1"/>
          </p:cNvSpPr>
          <p:nvPr/>
        </p:nvSpPr>
        <p:spPr bwMode="auto">
          <a:xfrm>
            <a:off x="7036172" y="2526432"/>
            <a:ext cx="0" cy="4572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25"/>
          <p:cNvSpPr>
            <a:spLocks noChangeShapeType="1"/>
          </p:cNvSpPr>
          <p:nvPr/>
        </p:nvSpPr>
        <p:spPr bwMode="auto">
          <a:xfrm flipH="1">
            <a:off x="7798172" y="2526432"/>
            <a:ext cx="533400" cy="4572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26"/>
          <p:cNvSpPr>
            <a:spLocks noChangeShapeType="1"/>
          </p:cNvSpPr>
          <p:nvPr/>
        </p:nvSpPr>
        <p:spPr bwMode="auto">
          <a:xfrm>
            <a:off x="7036172" y="3364632"/>
            <a:ext cx="0" cy="3048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Line 27"/>
          <p:cNvSpPr>
            <a:spLocks noChangeShapeType="1"/>
          </p:cNvSpPr>
          <p:nvPr/>
        </p:nvSpPr>
        <p:spPr bwMode="auto">
          <a:xfrm>
            <a:off x="7036172" y="4050432"/>
            <a:ext cx="0" cy="3810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" name="Rectangle 28"/>
          <p:cNvSpPr>
            <a:spLocks noChangeArrowheads="1"/>
          </p:cNvSpPr>
          <p:nvPr/>
        </p:nvSpPr>
        <p:spPr bwMode="auto">
          <a:xfrm>
            <a:off x="7869609" y="1993032"/>
            <a:ext cx="931863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1200">
                <a:solidFill>
                  <a:schemeClr val="tx2"/>
                </a:solidFill>
                <a:cs typeface="Tahoma" charset="0"/>
              </a:rPr>
              <a:t>External</a:t>
            </a:r>
          </a:p>
          <a:p>
            <a:pPr algn="ctr" eaLnBrk="0" hangingPunct="0"/>
            <a:r>
              <a:rPr lang="en-US" sz="1200">
                <a:solidFill>
                  <a:schemeClr val="tx2"/>
                </a:solidFill>
                <a:cs typeface="Tahoma" charset="0"/>
              </a:rPr>
              <a:t>Schema 3</a:t>
            </a:r>
          </a:p>
        </p:txBody>
      </p:sp>
      <p:sp>
        <p:nvSpPr>
          <p:cNvPr id="23" name="Rectangle 29"/>
          <p:cNvSpPr>
            <a:spLocks noChangeArrowheads="1"/>
          </p:cNvSpPr>
          <p:nvPr/>
        </p:nvSpPr>
        <p:spPr bwMode="auto">
          <a:xfrm>
            <a:off x="6578972" y="1993032"/>
            <a:ext cx="922337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>
            <a:spAutoFit/>
          </a:bodyPr>
          <a:lstStyle/>
          <a:p>
            <a:pPr algn="ctr" eaLnBrk="0" hangingPunct="0"/>
            <a:r>
              <a:rPr lang="en-US" sz="1200">
                <a:solidFill>
                  <a:schemeClr val="tx2"/>
                </a:solidFill>
                <a:cs typeface="Tahoma" charset="0"/>
              </a:rPr>
              <a:t>External</a:t>
            </a:r>
          </a:p>
          <a:p>
            <a:pPr algn="ctr" eaLnBrk="0" hangingPunct="0"/>
            <a:r>
              <a:rPr lang="en-US" sz="1200">
                <a:solidFill>
                  <a:schemeClr val="tx2"/>
                </a:solidFill>
                <a:cs typeface="Tahoma" charset="0"/>
              </a:rPr>
              <a:t>Schema 2</a:t>
            </a:r>
          </a:p>
        </p:txBody>
      </p:sp>
      <p:sp>
        <p:nvSpPr>
          <p:cNvPr id="24" name="Rectangle 31"/>
          <p:cNvSpPr>
            <a:spLocks noChangeArrowheads="1"/>
          </p:cNvSpPr>
          <p:nvPr/>
        </p:nvSpPr>
        <p:spPr bwMode="auto">
          <a:xfrm>
            <a:off x="5220072" y="1916832"/>
            <a:ext cx="1041400" cy="5969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sz="1200">
              <a:cs typeface="Tahoma" charset="0"/>
            </a:endParaRPr>
          </a:p>
        </p:txBody>
      </p:sp>
      <p:sp>
        <p:nvSpPr>
          <p:cNvPr id="25" name="Rectangle 32"/>
          <p:cNvSpPr>
            <a:spLocks noChangeArrowheads="1"/>
          </p:cNvSpPr>
          <p:nvPr/>
        </p:nvSpPr>
        <p:spPr bwMode="auto">
          <a:xfrm>
            <a:off x="7798172" y="1916832"/>
            <a:ext cx="1041400" cy="596900"/>
          </a:xfrm>
          <a:prstGeom prst="rect">
            <a:avLst/>
          </a:prstGeom>
          <a:noFill/>
          <a:ln w="25400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hangingPunct="0"/>
            <a:endParaRPr lang="en-US" sz="1200">
              <a:cs typeface="Tahoma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1560" y="5581606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>
                <a:latin typeface="+mn-lt"/>
                <a:cs typeface="MS PGothic" charset="0"/>
              </a:rPr>
              <a:t> </a:t>
            </a:r>
            <a:r>
              <a:rPr lang="en-US" sz="2000" dirty="0">
                <a:latin typeface="+mn-lt"/>
                <a:cs typeface="MS PGothic" charset="0"/>
              </a:rPr>
              <a:t>Schemas are defined using DDL; data is modified/queried using DML</a:t>
            </a:r>
            <a:endParaRPr lang="en-US" sz="2000" dirty="0">
              <a:latin typeface="+mn-lt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C8474DC-7B48-8DCB-D9AE-48230040E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B82A2137-6A9A-D7C3-E146-14EF85512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Independence</a:t>
            </a:r>
            <a:endParaRPr lang="en-US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467544" y="1447800"/>
            <a:ext cx="4572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85763" indent="-385763" eaLnBrk="0" hangingPunct="0">
              <a:spcBef>
                <a:spcPct val="20000"/>
              </a:spcBef>
              <a:buClr>
                <a:srgbClr val="CC0000"/>
              </a:buClr>
              <a:buFontTx/>
              <a:buChar char="•"/>
              <a:defRPr/>
            </a:pPr>
            <a:r>
              <a:rPr lang="en-US" sz="2400" b="0" kern="0" dirty="0">
                <a:solidFill>
                  <a:srgbClr val="003366"/>
                </a:solidFill>
                <a:latin typeface="+mn-lt"/>
                <a:ea typeface="ＭＳ Ｐゴシック" charset="-128"/>
                <a:cs typeface="Tahoma" pitchFamily="34" charset="0"/>
              </a:rPr>
              <a:t>Applications insulated from how data is structured and stored.</a:t>
            </a:r>
          </a:p>
          <a:p>
            <a:pPr marL="385763" indent="-385763" eaLnBrk="0" hangingPunct="0">
              <a:spcBef>
                <a:spcPct val="20000"/>
              </a:spcBef>
              <a:buClr>
                <a:srgbClr val="CC0000"/>
              </a:buClr>
              <a:buFontTx/>
              <a:buChar char="•"/>
              <a:defRPr/>
            </a:pP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Tahoma" pitchFamily="34" charset="0"/>
              </a:rPr>
              <a:t>Logical data independence</a:t>
            </a:r>
            <a:r>
              <a:rPr lang="en-US" sz="2400" b="0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Tahoma" pitchFamily="34" charset="0"/>
              </a:rPr>
              <a:t>:  </a:t>
            </a:r>
            <a:r>
              <a:rPr lang="en-US" sz="2400" b="0" kern="0" dirty="0">
                <a:solidFill>
                  <a:srgbClr val="003366"/>
                </a:solidFill>
                <a:latin typeface="+mn-lt"/>
                <a:ea typeface="ＭＳ Ｐゴシック" charset="-128"/>
                <a:cs typeface="Tahoma" pitchFamily="34" charset="0"/>
              </a:rPr>
              <a:t>Protection from changes in </a:t>
            </a:r>
            <a:r>
              <a:rPr lang="en-US" sz="2400" b="0" i="1" kern="0" dirty="0">
                <a:solidFill>
                  <a:srgbClr val="003366"/>
                </a:solidFill>
                <a:latin typeface="+mn-lt"/>
                <a:ea typeface="ＭＳ Ｐゴシック" charset="-128"/>
                <a:cs typeface="Tahoma" pitchFamily="34" charset="0"/>
              </a:rPr>
              <a:t>logical </a:t>
            </a:r>
            <a:r>
              <a:rPr lang="en-US" sz="2400" b="0" kern="0" dirty="0">
                <a:solidFill>
                  <a:srgbClr val="003366"/>
                </a:solidFill>
                <a:latin typeface="+mn-lt"/>
                <a:ea typeface="ＭＳ Ｐゴシック" charset="-128"/>
                <a:cs typeface="Tahoma" pitchFamily="34" charset="0"/>
              </a:rPr>
              <a:t>structure of data.</a:t>
            </a:r>
          </a:p>
          <a:p>
            <a:pPr marL="385763" indent="-385763" eaLnBrk="0" hangingPunct="0">
              <a:spcBef>
                <a:spcPct val="20000"/>
              </a:spcBef>
              <a:buClr>
                <a:srgbClr val="CC0000"/>
              </a:buClr>
              <a:buFontTx/>
              <a:buChar char="•"/>
              <a:defRPr/>
            </a:pPr>
            <a:r>
              <a:rPr lang="en-US" sz="2400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Tahoma" pitchFamily="34" charset="0"/>
              </a:rPr>
              <a:t>Physical data independence</a:t>
            </a:r>
            <a:r>
              <a:rPr lang="en-US" sz="2400" b="0" kern="0" dirty="0">
                <a:solidFill>
                  <a:schemeClr val="accent2"/>
                </a:solidFill>
                <a:latin typeface="+mn-lt"/>
                <a:ea typeface="ＭＳ Ｐゴシック" charset="-128"/>
                <a:cs typeface="Tahoma" pitchFamily="34" charset="0"/>
              </a:rPr>
              <a:t>:   </a:t>
            </a:r>
            <a:r>
              <a:rPr lang="en-US" sz="2400" b="0" kern="0" dirty="0">
                <a:solidFill>
                  <a:srgbClr val="003366"/>
                </a:solidFill>
                <a:latin typeface="+mn-lt"/>
                <a:ea typeface="ＭＳ Ｐゴシック" charset="-128"/>
                <a:cs typeface="Tahoma" pitchFamily="34" charset="0"/>
              </a:rPr>
              <a:t>Protection from changes in </a:t>
            </a:r>
            <a:r>
              <a:rPr lang="en-US" sz="2400" b="0" i="1" kern="0" dirty="0">
                <a:solidFill>
                  <a:srgbClr val="003366"/>
                </a:solidFill>
                <a:latin typeface="+mn-lt"/>
                <a:ea typeface="ＭＳ Ｐゴシック" charset="-128"/>
                <a:cs typeface="Tahoma" pitchFamily="34" charset="0"/>
              </a:rPr>
              <a:t>physical</a:t>
            </a:r>
            <a:r>
              <a:rPr lang="en-US" sz="2400" b="0" kern="0" dirty="0">
                <a:solidFill>
                  <a:srgbClr val="003366"/>
                </a:solidFill>
                <a:latin typeface="+mn-lt"/>
                <a:ea typeface="ＭＳ Ｐゴシック" charset="-128"/>
                <a:cs typeface="Tahoma" pitchFamily="34" charset="0"/>
              </a:rPr>
              <a:t> structure of data.</a:t>
            </a:r>
          </a:p>
          <a:p>
            <a:pPr marL="385763" indent="-385763" eaLnBrk="0" hangingPunct="0">
              <a:spcBef>
                <a:spcPct val="20000"/>
              </a:spcBef>
              <a:buClr>
                <a:srgbClr val="CC0000"/>
              </a:buClr>
              <a:defRPr/>
            </a:pPr>
            <a:endParaRPr lang="en-US" sz="2800" b="0" kern="0" dirty="0">
              <a:solidFill>
                <a:srgbClr val="003366"/>
              </a:solidFill>
              <a:latin typeface="+mn-lt"/>
              <a:ea typeface="ＭＳ Ｐゴシック" charset="-128"/>
              <a:cs typeface="+mn-cs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816757" y="1700576"/>
            <a:ext cx="4144963" cy="3810000"/>
            <a:chOff x="3045" y="1574"/>
            <a:chExt cx="2550" cy="2066"/>
          </a:xfrm>
        </p:grpSpPr>
        <p:sp>
          <p:nvSpPr>
            <p:cNvPr id="5" name="Oval 7"/>
            <p:cNvSpPr>
              <a:spLocks noChangeArrowheads="1"/>
            </p:cNvSpPr>
            <p:nvPr/>
          </p:nvSpPr>
          <p:spPr bwMode="auto">
            <a:xfrm>
              <a:off x="3992" y="2936"/>
              <a:ext cx="656" cy="128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GB">
                <a:cs typeface="MS PGothic" charset="0"/>
              </a:endParaRPr>
            </a:p>
          </p:txBody>
        </p:sp>
        <p:sp>
          <p:nvSpPr>
            <p:cNvPr id="6" name="Line 8"/>
            <p:cNvSpPr>
              <a:spLocks noChangeShapeType="1"/>
            </p:cNvSpPr>
            <p:nvPr/>
          </p:nvSpPr>
          <p:spPr bwMode="auto">
            <a:xfrm>
              <a:off x="3982" y="2997"/>
              <a:ext cx="2" cy="603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Oval 9"/>
            <p:cNvSpPr>
              <a:spLocks noChangeArrowheads="1"/>
            </p:cNvSpPr>
            <p:nvPr/>
          </p:nvSpPr>
          <p:spPr bwMode="auto">
            <a:xfrm>
              <a:off x="3992" y="3512"/>
              <a:ext cx="656" cy="128"/>
            </a:xfrm>
            <a:prstGeom prst="ellips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GB">
                <a:cs typeface="MS PGothic" charset="0"/>
              </a:endParaRP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>
              <a:off x="4656" y="3024"/>
              <a:ext cx="0" cy="528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3620" y="2534"/>
              <a:ext cx="1431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000">
                  <a:solidFill>
                    <a:schemeClr val="tx2"/>
                  </a:solidFill>
                  <a:cs typeface="MS PGothic" charset="0"/>
                </a:rPr>
                <a:t>Physical Schema</a:t>
              </a:r>
            </a:p>
          </p:txBody>
        </p:sp>
        <p:sp>
          <p:nvSpPr>
            <p:cNvPr id="10" name="Rectangle 12"/>
            <p:cNvSpPr>
              <a:spLocks noChangeArrowheads="1"/>
            </p:cNvSpPr>
            <p:nvPr/>
          </p:nvSpPr>
          <p:spPr bwMode="auto">
            <a:xfrm>
              <a:off x="3045" y="2102"/>
              <a:ext cx="2550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/>
              <a:r>
                <a:rPr lang="en-US" sz="2000">
                  <a:solidFill>
                    <a:schemeClr val="tx2"/>
                  </a:solidFill>
                  <a:cs typeface="MS PGothic" charset="0"/>
                </a:rPr>
                <a:t>Conceptual Schema</a:t>
              </a:r>
            </a:p>
          </p:txBody>
        </p:sp>
        <p:sp>
          <p:nvSpPr>
            <p:cNvPr id="11" name="Rectangle 13"/>
            <p:cNvSpPr>
              <a:spLocks noChangeArrowheads="1"/>
            </p:cNvSpPr>
            <p:nvPr/>
          </p:nvSpPr>
          <p:spPr bwMode="auto">
            <a:xfrm>
              <a:off x="3156" y="1574"/>
              <a:ext cx="691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chemeClr val="tx2"/>
                  </a:solidFill>
                  <a:cs typeface="MS PGothic" charset="0"/>
                </a:rPr>
                <a:t>View 1</a:t>
              </a:r>
            </a:p>
          </p:txBody>
        </p:sp>
        <p:sp>
          <p:nvSpPr>
            <p:cNvPr id="12" name="Rectangle 14"/>
            <p:cNvSpPr>
              <a:spLocks noChangeArrowheads="1"/>
            </p:cNvSpPr>
            <p:nvPr/>
          </p:nvSpPr>
          <p:spPr bwMode="auto">
            <a:xfrm>
              <a:off x="3972" y="1574"/>
              <a:ext cx="690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chemeClr val="tx2"/>
                  </a:solidFill>
                  <a:cs typeface="MS PGothic" charset="0"/>
                </a:rPr>
                <a:t>View 2</a:t>
              </a:r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4790" y="1574"/>
              <a:ext cx="691" cy="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/>
              <a:r>
                <a:rPr lang="en-US" sz="2400">
                  <a:solidFill>
                    <a:schemeClr val="tx2"/>
                  </a:solidFill>
                  <a:cs typeface="MS PGothic" charset="0"/>
                </a:rPr>
                <a:t>View 3</a:t>
              </a:r>
            </a:p>
          </p:txBody>
        </p:sp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3176" y="1592"/>
              <a:ext cx="656" cy="224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GB">
                <a:cs typeface="MS PGothic" charset="0"/>
              </a:endParaRPr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>
              <a:off x="3992" y="1592"/>
              <a:ext cx="656" cy="224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GB">
                <a:cs typeface="MS PGothic" charset="0"/>
              </a:endParaRPr>
            </a:p>
          </p:txBody>
        </p:sp>
        <p:sp>
          <p:nvSpPr>
            <p:cNvPr id="16" name="Rectangle 18"/>
            <p:cNvSpPr>
              <a:spLocks noChangeArrowheads="1"/>
            </p:cNvSpPr>
            <p:nvPr/>
          </p:nvSpPr>
          <p:spPr bwMode="auto">
            <a:xfrm>
              <a:off x="4808" y="1592"/>
              <a:ext cx="656" cy="224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GB">
                <a:cs typeface="MS PGothic" charset="0"/>
              </a:endParaRPr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>
              <a:off x="3464" y="2120"/>
              <a:ext cx="1760" cy="224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GB">
                <a:cs typeface="MS PGothic" charset="0"/>
              </a:endParaRPr>
            </a:p>
          </p:txBody>
        </p:sp>
        <p:sp>
          <p:nvSpPr>
            <p:cNvPr id="18" name="Rectangle 20"/>
            <p:cNvSpPr>
              <a:spLocks noChangeArrowheads="1"/>
            </p:cNvSpPr>
            <p:nvPr/>
          </p:nvSpPr>
          <p:spPr bwMode="auto">
            <a:xfrm>
              <a:off x="3608" y="2552"/>
              <a:ext cx="1472" cy="224"/>
            </a:xfrm>
            <a:prstGeom prst="rect">
              <a:avLst/>
            </a:prstGeom>
            <a:noFill/>
            <a:ln w="25400">
              <a:solidFill>
                <a:schemeClr val="tx2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 eaLnBrk="0" hangingPunct="0"/>
              <a:endParaRPr lang="en-GB">
                <a:cs typeface="MS PGothic" charset="0"/>
              </a:endParaRPr>
            </a:p>
          </p:txBody>
        </p:sp>
        <p:sp>
          <p:nvSpPr>
            <p:cNvPr id="19" name="Line 21"/>
            <p:cNvSpPr>
              <a:spLocks noChangeShapeType="1"/>
            </p:cNvSpPr>
            <p:nvPr/>
          </p:nvSpPr>
          <p:spPr bwMode="auto">
            <a:xfrm>
              <a:off x="3504" y="1824"/>
              <a:ext cx="336" cy="28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2"/>
            <p:cNvSpPr>
              <a:spLocks noChangeShapeType="1"/>
            </p:cNvSpPr>
            <p:nvPr/>
          </p:nvSpPr>
          <p:spPr bwMode="auto">
            <a:xfrm>
              <a:off x="4320" y="1824"/>
              <a:ext cx="0" cy="28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Line 23"/>
            <p:cNvSpPr>
              <a:spLocks noChangeShapeType="1"/>
            </p:cNvSpPr>
            <p:nvPr/>
          </p:nvSpPr>
          <p:spPr bwMode="auto">
            <a:xfrm flipH="1">
              <a:off x="4800" y="1824"/>
              <a:ext cx="336" cy="288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24"/>
            <p:cNvSpPr>
              <a:spLocks noChangeShapeType="1"/>
            </p:cNvSpPr>
            <p:nvPr/>
          </p:nvSpPr>
          <p:spPr bwMode="auto">
            <a:xfrm>
              <a:off x="4320" y="2352"/>
              <a:ext cx="0" cy="192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" name="Line 25"/>
            <p:cNvSpPr>
              <a:spLocks noChangeShapeType="1"/>
            </p:cNvSpPr>
            <p:nvPr/>
          </p:nvSpPr>
          <p:spPr bwMode="auto">
            <a:xfrm>
              <a:off x="4320" y="2784"/>
              <a:ext cx="0" cy="240"/>
            </a:xfrm>
            <a:prstGeom prst="line">
              <a:avLst/>
            </a:prstGeom>
            <a:noFill/>
            <a:ln w="12700">
              <a:solidFill>
                <a:schemeClr val="tx2"/>
              </a:solidFill>
              <a:round/>
              <a:headEnd type="stealth" w="med" len="lg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Text Box 26"/>
            <p:cNvSpPr txBox="1">
              <a:spLocks noChangeArrowheads="1"/>
            </p:cNvSpPr>
            <p:nvPr/>
          </p:nvSpPr>
          <p:spPr bwMode="auto">
            <a:xfrm>
              <a:off x="4071" y="3120"/>
              <a:ext cx="475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1pPr>
              <a:lvl2pPr marL="742950" indent="-28575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2pPr>
              <a:lvl3pPr marL="11430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3pPr>
              <a:lvl4pPr marL="16002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4pPr>
              <a:lvl5pPr marL="2057400" indent="-228600" algn="ctr" eaLnBrk="0" hangingPunct="0"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200" b="1">
                  <a:solidFill>
                    <a:schemeClr val="tx1"/>
                  </a:solidFill>
                  <a:latin typeface="Tahoma" charset="0"/>
                  <a:ea typeface="MS PGothic" charset="0"/>
                  <a:cs typeface="MS PGothic" charset="0"/>
                </a:defRPr>
              </a:lvl9pPr>
            </a:lstStyle>
            <a:p>
              <a:r>
                <a:rPr lang="en-US" sz="3200">
                  <a:latin typeface="Arial" charset="0"/>
                </a:rPr>
                <a:t>DB</a:t>
              </a:r>
            </a:p>
          </p:txBody>
        </p:sp>
      </p:grpSp>
      <p:sp>
        <p:nvSpPr>
          <p:cNvPr id="25" name="AutoShape 27"/>
          <p:cNvSpPr>
            <a:spLocks noChangeArrowheads="1"/>
          </p:cNvSpPr>
          <p:nvPr/>
        </p:nvSpPr>
        <p:spPr bwMode="auto">
          <a:xfrm rot="20380612">
            <a:off x="4753864" y="2475782"/>
            <a:ext cx="1037131" cy="304800"/>
          </a:xfrm>
          <a:prstGeom prst="notchedRightArrow">
            <a:avLst>
              <a:gd name="adj1" fmla="val 50000"/>
              <a:gd name="adj2" fmla="val 10416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GB">
              <a:cs typeface="MS PGothic" charset="0"/>
            </a:endParaRPr>
          </a:p>
        </p:txBody>
      </p:sp>
      <p:sp>
        <p:nvSpPr>
          <p:cNvPr id="26" name="AutoShape 28"/>
          <p:cNvSpPr>
            <a:spLocks noChangeArrowheads="1"/>
          </p:cNvSpPr>
          <p:nvPr/>
        </p:nvSpPr>
        <p:spPr bwMode="auto">
          <a:xfrm rot="20196277">
            <a:off x="4437523" y="3470746"/>
            <a:ext cx="1752600" cy="304800"/>
          </a:xfrm>
          <a:prstGeom prst="notchedRightArrow">
            <a:avLst>
              <a:gd name="adj1" fmla="val 50000"/>
              <a:gd name="adj2" fmla="val 143750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endParaRPr lang="en-GB">
              <a:cs typeface="MS PGothic" charset="0"/>
            </a:endParaRPr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8F7DD145-53BF-6681-6508-37073A06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*** system Development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zoom dir="in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Need for a 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467" y="1431640"/>
            <a:ext cx="8215064" cy="468052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Define what are required</a:t>
            </a:r>
          </a:p>
          <a:p>
            <a:endParaRPr lang="en-US" dirty="0"/>
          </a:p>
          <a:p>
            <a:r>
              <a:rPr lang="en-US" dirty="0"/>
              <a:t>What is the detailed system specification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How to model data?</a:t>
            </a:r>
          </a:p>
          <a:p>
            <a:endParaRPr lang="en-US" dirty="0"/>
          </a:p>
          <a:p>
            <a:r>
              <a:rPr lang="en-US" dirty="0"/>
              <a:t>How to design a efficient database management system?</a:t>
            </a:r>
          </a:p>
          <a:p>
            <a:endParaRPr lang="en-US" dirty="0"/>
          </a:p>
          <a:p>
            <a:r>
              <a:rPr lang="en-US" dirty="0"/>
              <a:t>Keep a written report to document all causes of all successes and </a:t>
            </a:r>
            <a:r>
              <a:rPr lang="en-US" u="sng" dirty="0"/>
              <a:t>failures too</a:t>
            </a:r>
            <a:r>
              <a:rPr lang="en-US" dirty="0"/>
              <a:t>!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C5963C9-B69A-D235-35C5-AA47CFDBD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12C49667-F391-1F91-408F-8A31A00AA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D4C4EB-EB19-DB00-3ED6-E93C2AF49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851" y="2780928"/>
            <a:ext cx="8215064" cy="1440160"/>
          </a:xfrm>
        </p:spPr>
        <p:txBody>
          <a:bodyPr/>
          <a:lstStyle/>
          <a:p>
            <a:r>
              <a:rPr lang="en-GB" dirty="0"/>
              <a:t>That is the content for next lecture!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6564F4-E730-62FA-45A3-AD4816F8E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D73C59-A3BB-3305-C608-9DF324601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490524"/>
      </p:ext>
    </p:extLst>
  </p:cSld>
  <p:clrMapOvr>
    <a:masterClrMapping/>
  </p:clrMapOvr>
  <p:transition spd="slow">
    <p:zoom dir="in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data and how does it differ from information?</a:t>
            </a:r>
          </a:p>
          <a:p>
            <a:endParaRPr lang="en-US" dirty="0"/>
          </a:p>
          <a:p>
            <a:r>
              <a:rPr lang="en-US" dirty="0"/>
              <a:t>What is concurrency control? </a:t>
            </a:r>
          </a:p>
          <a:p>
            <a:endParaRPr lang="en-US" dirty="0"/>
          </a:p>
          <a:p>
            <a:r>
              <a:rPr lang="en-US" dirty="0"/>
              <a:t>What is a primary key?</a:t>
            </a:r>
          </a:p>
          <a:p>
            <a:endParaRPr lang="en-US" dirty="0"/>
          </a:p>
          <a:p>
            <a:r>
              <a:rPr lang="en-US" dirty="0"/>
              <a:t>What is data independence?</a:t>
            </a:r>
          </a:p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3E21111-BC9D-7520-A814-A17AE6DEE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Lecture 1 Data and Data Systems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A68944C-5060-22A6-2FAF-2645A3BA5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</p:cSld>
  <p:clrMapOvr>
    <a:masterClrMapping/>
  </p:clrMapOvr>
  <p:transition spd="slow"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E8621-B154-B17F-022B-E72D36159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6EE8732-045E-D5C7-6ABC-E93D03231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1676364"/>
            <a:ext cx="8215312" cy="350527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D3EE6-B69A-58F0-BDBE-BDDCFA9D4E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5591E-0D87-E1A4-CCF4-3B094DAD0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183188"/>
      </p:ext>
    </p:extLst>
  </p:cSld>
  <p:clrMapOvr>
    <a:masterClrMapping/>
  </p:clrMapOvr>
  <p:transition spd="slow">
    <p:zoom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F2B85-1B9A-5A0D-DF3A-7D09C4F56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example of a data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E22E1-1841-A987-7393-DABAF7D68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80019"/>
            <a:ext cx="6336704" cy="57606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“Four more year. http://t.co/bAJE6Vom”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894F8-BBB6-6BD5-E9A7-323706F3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832B0-4B5A-DC47-FE76-30AACEEF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3CE070-2B89-01EC-7EDD-D95C99164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105131"/>
            <a:ext cx="3689388" cy="35988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A9EB9D-9B49-8145-7316-2785068BC9A7}"/>
              </a:ext>
            </a:extLst>
          </p:cNvPr>
          <p:cNvSpPr txBox="1"/>
          <p:nvPr/>
        </p:nvSpPr>
        <p:spPr>
          <a:xfrm>
            <a:off x="4860032" y="2564904"/>
            <a:ext cx="3888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It has text, image, symbols, numbers, …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893BD6-60B3-6B0F-EAF2-951109A20235}"/>
              </a:ext>
            </a:extLst>
          </p:cNvPr>
          <p:cNvSpPr txBox="1"/>
          <p:nvPr/>
        </p:nvSpPr>
        <p:spPr>
          <a:xfrm>
            <a:off x="4716016" y="4070535"/>
            <a:ext cx="40324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All of them are discretion of the data point. </a:t>
            </a:r>
          </a:p>
        </p:txBody>
      </p:sp>
    </p:spTree>
    <p:extLst>
      <p:ext uri="{BB962C8B-B14F-4D97-AF65-F5344CB8AC3E}">
        <p14:creationId xmlns:p14="http://schemas.microsoft.com/office/powerpoint/2010/main" val="4166785093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BF2B85-1B9A-5A0D-DF3A-7D09C4F56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An example of a data point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E22E1-1841-A987-7393-DABAF7D68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80019"/>
            <a:ext cx="6336704" cy="576064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“Four more year. http://t.co/bAJE6Vom”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894F8-BBB6-6BD5-E9A7-323706F3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5832B0-4B5A-DC47-FE76-30AACEEF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3CE070-2B89-01EC-7EDD-D95C99164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8264" y="1391688"/>
            <a:ext cx="1385132" cy="13511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4F32F4B-AEED-5370-9094-D7485BA93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6019" y="2913691"/>
            <a:ext cx="8526628" cy="288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888101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020D2-7854-0BEB-C0D1-0E1556C5D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or Metadata?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A0FB0-4BC2-2F21-4A0F-D7A7681DF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0000"/>
                </a:solidFill>
              </a:rPr>
              <a:t>Lecture 1 Data and Data Systems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2710B0-52CE-60F5-3484-6DCBDA0934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GB"/>
              <a:t>CIS108-6 DATA MODELLING, MANAGEMENT AND GOVERNANCE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F3ED53-1705-143D-0A1F-A8A03B96E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5" y="1721761"/>
            <a:ext cx="9144000" cy="382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13727"/>
      </p:ext>
    </p:extLst>
  </p:cSld>
  <p:clrMapOvr>
    <a:masterClrMapping/>
  </p:clrMapOvr>
  <p:transition spd="slow">
    <p:zoom dir="in"/>
  </p:transition>
</p:sld>
</file>

<file path=ppt/theme/theme1.xml><?xml version="1.0" encoding="utf-8"?>
<a:theme xmlns:a="http://schemas.openxmlformats.org/drawingml/2006/main" name="NSIA Presentation Template">
  <a:themeElements>
    <a:clrScheme name="NSIA Presentation Template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FCC66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E2B8"/>
      </a:accent5>
      <a:accent6>
        <a:srgbClr val="0000E7"/>
      </a:accent6>
      <a:hlink>
        <a:srgbClr val="CC00CC"/>
      </a:hlink>
      <a:folHlink>
        <a:srgbClr val="C0C0C0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AEAEA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AEAEA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NSIA Presentation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IA Presentation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SIA Presentation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IA Presentation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IA Presentation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IA Presentation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SIA Presentation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E:\Program Files\Microsoft Office\Templates\NSIA Presentation Template.pot</Template>
  <TotalTime>10748</TotalTime>
  <Words>2709</Words>
  <Application>Microsoft Office PowerPoint</Application>
  <PresentationFormat>On-screen Show (4:3)</PresentationFormat>
  <Paragraphs>481</Paragraphs>
  <Slides>57</Slides>
  <Notes>8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73" baseType="lpstr">
      <vt:lpstr>CG Times</vt:lpstr>
      <vt:lpstr>Gotham SSm A</vt:lpstr>
      <vt:lpstr>Roboto Slab</vt:lpstr>
      <vt:lpstr>Arial</vt:lpstr>
      <vt:lpstr>Calibri</vt:lpstr>
      <vt:lpstr>Cambria</vt:lpstr>
      <vt:lpstr>Georgia</vt:lpstr>
      <vt:lpstr>Lora</vt:lpstr>
      <vt:lpstr>Roboto</vt:lpstr>
      <vt:lpstr>Symbol</vt:lpstr>
      <vt:lpstr>Tahoma</vt:lpstr>
      <vt:lpstr>Times New Roman</vt:lpstr>
      <vt:lpstr>Wingdings</vt:lpstr>
      <vt:lpstr>NSIA Presentation Template</vt:lpstr>
      <vt:lpstr>Clip</vt:lpstr>
      <vt:lpstr>Document</vt:lpstr>
      <vt:lpstr>CIS108-6 Data Modelling, Management and Governance</vt:lpstr>
      <vt:lpstr>Today’s schedule</vt:lpstr>
      <vt:lpstr>Sport club – assignment case </vt:lpstr>
      <vt:lpstr>What are needed for the club?</vt:lpstr>
      <vt:lpstr>What is data?</vt:lpstr>
      <vt:lpstr>Examples</vt:lpstr>
      <vt:lpstr>An example of a data point</vt:lpstr>
      <vt:lpstr>An example of a data point</vt:lpstr>
      <vt:lpstr>Data or Metadata?</vt:lpstr>
      <vt:lpstr>Data: How do we talk about it?</vt:lpstr>
      <vt:lpstr>Data and Size</vt:lpstr>
      <vt:lpstr>Bytes</vt:lpstr>
      <vt:lpstr>What is Data Management?</vt:lpstr>
      <vt:lpstr>What is Data Management?</vt:lpstr>
      <vt:lpstr>Why do we need data management?</vt:lpstr>
      <vt:lpstr>Characteristics of a Successful Data Management</vt:lpstr>
      <vt:lpstr>Data or information?</vt:lpstr>
      <vt:lpstr>Data And Information</vt:lpstr>
      <vt:lpstr>Data</vt:lpstr>
      <vt:lpstr>Data, Information, Knowledge, Wisdom (DIKW) Pyramid </vt:lpstr>
      <vt:lpstr>Information</vt:lpstr>
      <vt:lpstr>Knowledge</vt:lpstr>
      <vt:lpstr>Wisdom</vt:lpstr>
      <vt:lpstr>Thinking</vt:lpstr>
      <vt:lpstr>Now we know …</vt:lpstr>
      <vt:lpstr>Data &amp; Information</vt:lpstr>
      <vt:lpstr>Information Revolution</vt:lpstr>
      <vt:lpstr>Importance of Information</vt:lpstr>
      <vt:lpstr>PowerPoint Presentation</vt:lpstr>
      <vt:lpstr>Data, Information Management Systems</vt:lpstr>
      <vt:lpstr>Information Management Systems</vt:lpstr>
      <vt:lpstr>IS: to satisfy information needs </vt:lpstr>
      <vt:lpstr>5 Components of an Information System</vt:lpstr>
      <vt:lpstr>Information System (Computer)</vt:lpstr>
      <vt:lpstr>Information systems and Internet</vt:lpstr>
      <vt:lpstr>Computer-based information systems</vt:lpstr>
      <vt:lpstr>Internet-based Information System</vt:lpstr>
      <vt:lpstr>Database Management System</vt:lpstr>
      <vt:lpstr>Computer based Data (management) systems</vt:lpstr>
      <vt:lpstr>Database Management System (DBMS) on the web </vt:lpstr>
      <vt:lpstr>Some DBMS Functions</vt:lpstr>
      <vt:lpstr>DBMS Types</vt:lpstr>
      <vt:lpstr>Relational Databases Management (RDBMS)</vt:lpstr>
      <vt:lpstr>Relational Model</vt:lpstr>
      <vt:lpstr>Relational Database (RD)</vt:lpstr>
      <vt:lpstr>Data Model</vt:lpstr>
      <vt:lpstr>An Example – Relational data model</vt:lpstr>
      <vt:lpstr>Terminology</vt:lpstr>
      <vt:lpstr>Primary Key</vt:lpstr>
      <vt:lpstr>Foreign Key</vt:lpstr>
      <vt:lpstr>Database Languages</vt:lpstr>
      <vt:lpstr>Abstraction Levels</vt:lpstr>
      <vt:lpstr>Data Independence</vt:lpstr>
      <vt:lpstr>*** system Development</vt:lpstr>
      <vt:lpstr>Need for a Methodology</vt:lpstr>
      <vt:lpstr>PowerPoint Presentation</vt:lpstr>
      <vt:lpstr>Review</vt:lpstr>
    </vt:vector>
  </TitlesOfParts>
  <Manager/>
  <Company>University of Bedfordshire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Data Modelling and Management</dc:title>
  <dc:subject/>
  <dc:creator>Ingo Frommholz</dc:creator>
  <cp:keywords/>
  <dc:description/>
  <cp:lastModifiedBy>Gangmin Li</cp:lastModifiedBy>
  <cp:revision>299</cp:revision>
  <cp:lastPrinted>2002-04-12T08:30:10Z</cp:lastPrinted>
  <dcterms:created xsi:type="dcterms:W3CDTF">2002-04-12T08:02:31Z</dcterms:created>
  <dcterms:modified xsi:type="dcterms:W3CDTF">2022-11-23T09:17:11Z</dcterms:modified>
  <cp:category/>
</cp:coreProperties>
</file>